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105" r:id="rId2"/>
    <p:sldMasterId id="2147484117" r:id="rId3"/>
    <p:sldMasterId id="2147484177" r:id="rId4"/>
    <p:sldMasterId id="2147484201" r:id="rId5"/>
  </p:sldMasterIdLst>
  <p:notesMasterIdLst>
    <p:notesMasterId r:id="rId26"/>
  </p:notesMasterIdLst>
  <p:sldIdLst>
    <p:sldId id="710" r:id="rId6"/>
    <p:sldId id="672" r:id="rId7"/>
    <p:sldId id="711" r:id="rId8"/>
    <p:sldId id="748" r:id="rId9"/>
    <p:sldId id="519" r:id="rId10"/>
    <p:sldId id="506" r:id="rId11"/>
    <p:sldId id="722" r:id="rId12"/>
    <p:sldId id="529" r:id="rId13"/>
    <p:sldId id="646" r:id="rId14"/>
    <p:sldId id="645" r:id="rId15"/>
    <p:sldId id="736" r:id="rId16"/>
    <p:sldId id="735" r:id="rId17"/>
    <p:sldId id="733" r:id="rId18"/>
    <p:sldId id="734" r:id="rId19"/>
    <p:sldId id="741" r:id="rId20"/>
    <p:sldId id="724" r:id="rId21"/>
    <p:sldId id="687" r:id="rId22"/>
    <p:sldId id="749" r:id="rId23"/>
    <p:sldId id="750" r:id="rId24"/>
    <p:sldId id="754" r:id="rId25"/>
  </p:sldIdLst>
  <p:sldSz cx="9144000" cy="6858000" type="screen4x3"/>
  <p:notesSz cx="6858000" cy="9144000"/>
  <p:custDataLst>
    <p:tags r:id="rId27"/>
  </p:custData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EE0000"/>
    <a:srgbClr val="FF9933"/>
    <a:srgbClr val="FF6600"/>
    <a:srgbClr val="FF5050"/>
    <a:srgbClr val="FFFFCC"/>
    <a:srgbClr val="CCFFFF"/>
    <a:srgbClr val="CC3300"/>
    <a:srgbClr val="3366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88852" autoAdjust="0"/>
  </p:normalViewPr>
  <p:slideViewPr>
    <p:cSldViewPr>
      <p:cViewPr varScale="1">
        <p:scale>
          <a:sx n="75" d="100"/>
          <a:sy n="7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56D712-DF8E-48CC-93BB-31FEABE275FB}" type="doc">
      <dgm:prSet loTypeId="urn:microsoft.com/office/officeart/2005/8/layout/arrow2" loCatId="process" qsTypeId="urn:microsoft.com/office/officeart/2005/8/quickstyle/simple1" qsCatId="simple" csTypeId="urn:microsoft.com/office/officeart/2005/8/colors/accent0_1" csCatId="mainScheme" phldr="1"/>
      <dgm:spPr/>
    </dgm:pt>
    <dgm:pt modelId="{B8D60EF7-389F-499E-BA41-A63024C6E3BC}">
      <dgm:prSet phldrT="[Text]" custT="1"/>
      <dgm:spPr/>
      <dgm:t>
        <a:bodyPr/>
        <a:lstStyle/>
        <a:p>
          <a:r>
            <a:rPr lang="en-GB" sz="1600" b="1" dirty="0" smtClean="0"/>
            <a:t>producer innovation  </a:t>
          </a:r>
          <a:r>
            <a:rPr lang="en-GB" sz="1600" dirty="0" smtClean="0"/>
            <a:t>(Schumpeter </a:t>
          </a:r>
          <a:r>
            <a:rPr lang="ru-RU" sz="1600" dirty="0" smtClean="0"/>
            <a:t> </a:t>
          </a:r>
          <a:r>
            <a:rPr lang="en-GB" sz="1600" dirty="0" smtClean="0"/>
            <a:t>1934)</a:t>
          </a:r>
          <a:endParaRPr lang="en-US" sz="1600" dirty="0"/>
        </a:p>
      </dgm:t>
    </dgm:pt>
    <dgm:pt modelId="{13E4E5F1-3ED1-4F95-BE86-48A64435FC59}" type="parTrans" cxnId="{217BCE04-F643-42E0-850F-311D1677EAA5}">
      <dgm:prSet/>
      <dgm:spPr/>
      <dgm:t>
        <a:bodyPr/>
        <a:lstStyle/>
        <a:p>
          <a:endParaRPr lang="en-US"/>
        </a:p>
      </dgm:t>
    </dgm:pt>
    <dgm:pt modelId="{3C199F0E-5213-4C9B-8FDC-D4B46FF63A41}" type="sibTrans" cxnId="{217BCE04-F643-42E0-850F-311D1677EAA5}">
      <dgm:prSet/>
      <dgm:spPr/>
      <dgm:t>
        <a:bodyPr/>
        <a:lstStyle/>
        <a:p>
          <a:endParaRPr lang="en-US"/>
        </a:p>
      </dgm:t>
    </dgm:pt>
    <dgm:pt modelId="{32D42807-DDC3-4F05-9F74-143854903023}">
      <dgm:prSet phldrT="[Text]" custT="1"/>
      <dgm:spPr/>
      <dgm:t>
        <a:bodyPr/>
        <a:lstStyle/>
        <a:p>
          <a:r>
            <a:rPr lang="en-GB" sz="1600" b="1" dirty="0" smtClean="0"/>
            <a:t>user-driven innovation </a:t>
          </a:r>
          <a:endParaRPr lang="ru-RU" sz="1600" b="1" dirty="0" smtClean="0"/>
        </a:p>
        <a:p>
          <a:r>
            <a:rPr lang="en-GB" sz="1600" dirty="0" smtClean="0"/>
            <a:t>(von </a:t>
          </a:r>
          <a:r>
            <a:rPr lang="ru-RU" sz="1600" dirty="0" smtClean="0"/>
            <a:t> </a:t>
          </a:r>
          <a:r>
            <a:rPr lang="en-GB" sz="1600" dirty="0" err="1" smtClean="0"/>
            <a:t>Hippel</a:t>
          </a:r>
          <a:r>
            <a:rPr lang="en-GB" sz="1600" dirty="0" smtClean="0"/>
            <a:t> </a:t>
          </a:r>
          <a:r>
            <a:rPr lang="ru-RU" sz="1600" dirty="0" smtClean="0"/>
            <a:t> </a:t>
          </a:r>
          <a:r>
            <a:rPr lang="en-GB" sz="1600" dirty="0" smtClean="0"/>
            <a:t>1985)</a:t>
          </a:r>
        </a:p>
        <a:p>
          <a:endParaRPr lang="en-US" sz="1600" dirty="0"/>
        </a:p>
      </dgm:t>
    </dgm:pt>
    <dgm:pt modelId="{A123D2B4-C4DB-46E4-B0FD-1504A89CA40D}" type="parTrans" cxnId="{6322FD19-8426-4FB0-8026-67B2BB968101}">
      <dgm:prSet/>
      <dgm:spPr/>
      <dgm:t>
        <a:bodyPr/>
        <a:lstStyle/>
        <a:p>
          <a:endParaRPr lang="en-US"/>
        </a:p>
      </dgm:t>
    </dgm:pt>
    <dgm:pt modelId="{A0BEB955-CED4-45EB-9FA0-8D68D333036F}" type="sibTrans" cxnId="{6322FD19-8426-4FB0-8026-67B2BB968101}">
      <dgm:prSet/>
      <dgm:spPr/>
      <dgm:t>
        <a:bodyPr/>
        <a:lstStyle/>
        <a:p>
          <a:endParaRPr lang="en-US"/>
        </a:p>
      </dgm:t>
    </dgm:pt>
    <dgm:pt modelId="{621CA279-E37C-41B0-A8EB-E5310DDB2B2B}">
      <dgm:prSet phldrT="[Text]" custT="1"/>
      <dgm:spPr/>
      <dgm:t>
        <a:bodyPr/>
        <a:lstStyle/>
        <a:p>
          <a:r>
            <a:rPr lang="en-GB" sz="1600" b="1" dirty="0" smtClean="0"/>
            <a:t>strategic innovation </a:t>
          </a:r>
          <a:endParaRPr lang="ru-RU" sz="1600" b="1" dirty="0" smtClean="0"/>
        </a:p>
        <a:p>
          <a:r>
            <a:rPr lang="en-GB" sz="1600" dirty="0" smtClean="0"/>
            <a:t>(Hamel </a:t>
          </a:r>
          <a:r>
            <a:rPr lang="ru-RU" sz="1600" dirty="0" smtClean="0"/>
            <a:t> </a:t>
          </a:r>
          <a:r>
            <a:rPr lang="en-GB" sz="1600" dirty="0" smtClean="0"/>
            <a:t>&amp; </a:t>
          </a:r>
          <a:r>
            <a:rPr lang="en-GB" sz="1600" dirty="0" err="1" smtClean="0"/>
            <a:t>Prahalad</a:t>
          </a:r>
          <a:r>
            <a:rPr lang="en-GB" sz="1600" dirty="0" smtClean="0"/>
            <a:t> 1994)</a:t>
          </a:r>
        </a:p>
        <a:p>
          <a:endParaRPr lang="en-US" sz="1600" dirty="0"/>
        </a:p>
      </dgm:t>
    </dgm:pt>
    <dgm:pt modelId="{B192AF49-DA6B-4DC9-B33A-B783ACF68204}" type="parTrans" cxnId="{9083B006-D652-4B1A-8B65-986B4DD86AB8}">
      <dgm:prSet/>
      <dgm:spPr/>
      <dgm:t>
        <a:bodyPr/>
        <a:lstStyle/>
        <a:p>
          <a:endParaRPr lang="en-US"/>
        </a:p>
      </dgm:t>
    </dgm:pt>
    <dgm:pt modelId="{BB539E9F-84EB-4938-A1D4-973B710EC92B}" type="sibTrans" cxnId="{9083B006-D652-4B1A-8B65-986B4DD86AB8}">
      <dgm:prSet/>
      <dgm:spPr/>
      <dgm:t>
        <a:bodyPr/>
        <a:lstStyle/>
        <a:p>
          <a:endParaRPr lang="en-US"/>
        </a:p>
      </dgm:t>
    </dgm:pt>
    <dgm:pt modelId="{1494C55A-011D-4A7D-BDBD-69725C7929D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dirty="0" smtClean="0"/>
            <a:t>open innovation </a:t>
          </a:r>
          <a:r>
            <a:rPr lang="en-GB" sz="1600" dirty="0" smtClean="0"/>
            <a:t>(</a:t>
          </a:r>
          <a:r>
            <a:rPr lang="en-GB" sz="1600" dirty="0" err="1" smtClean="0"/>
            <a:t>Chesbrough</a:t>
          </a:r>
          <a:r>
            <a:rPr lang="en-GB" sz="1600" dirty="0" smtClean="0"/>
            <a:t> </a:t>
          </a:r>
          <a:r>
            <a:rPr lang="ru-RU" sz="1600" dirty="0" smtClean="0"/>
            <a:t> </a:t>
          </a:r>
          <a:r>
            <a:rPr lang="en-GB" sz="1600" dirty="0" smtClean="0"/>
            <a:t>2003)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/>
        </a:p>
      </dgm:t>
    </dgm:pt>
    <dgm:pt modelId="{2A1DE0E5-E4E5-4E49-A5B2-5F3076B40107}" type="parTrans" cxnId="{53014625-C505-43D4-9BCE-0CC1D185CEBB}">
      <dgm:prSet/>
      <dgm:spPr/>
      <dgm:t>
        <a:bodyPr/>
        <a:lstStyle/>
        <a:p>
          <a:endParaRPr lang="en-US"/>
        </a:p>
      </dgm:t>
    </dgm:pt>
    <dgm:pt modelId="{3B9510AE-C6CC-43B5-AB99-BDB20F50A576}" type="sibTrans" cxnId="{53014625-C505-43D4-9BCE-0CC1D185CEBB}">
      <dgm:prSet/>
      <dgm:spPr/>
      <dgm:t>
        <a:bodyPr/>
        <a:lstStyle/>
        <a:p>
          <a:endParaRPr lang="en-US"/>
        </a:p>
      </dgm:t>
    </dgm:pt>
    <dgm:pt modelId="{4EC7C5B1-0AF1-4DE5-9B2B-F86F33CC32C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dirty="0" smtClean="0">
              <a:solidFill>
                <a:srgbClr val="FF0000"/>
              </a:solidFill>
            </a:rPr>
            <a:t>collaborative </a:t>
          </a:r>
          <a:r>
            <a:rPr lang="ru-RU" sz="1600" b="1" dirty="0" smtClean="0">
              <a:solidFill>
                <a:srgbClr val="FF0000"/>
              </a:solidFill>
            </a:rPr>
            <a:t> </a:t>
          </a:r>
          <a:r>
            <a:rPr lang="en-GB" sz="1600" b="1" dirty="0" smtClean="0">
              <a:solidFill>
                <a:srgbClr val="FF0000"/>
              </a:solidFill>
            </a:rPr>
            <a:t>innovation networks </a:t>
          </a:r>
          <a:r>
            <a:rPr lang="en-GB" sz="1600" dirty="0" smtClean="0">
              <a:solidFill>
                <a:schemeClr val="tx1"/>
              </a:solidFill>
            </a:rPr>
            <a:t>(</a:t>
          </a:r>
          <a:r>
            <a:rPr lang="en-GB" sz="1600" dirty="0" err="1" smtClean="0">
              <a:solidFill>
                <a:schemeClr val="tx1"/>
              </a:solidFill>
            </a:rPr>
            <a:t>Gloor</a:t>
          </a:r>
          <a:r>
            <a:rPr lang="en-GB" sz="1600" dirty="0" smtClean="0">
              <a:solidFill>
                <a:schemeClr val="tx1"/>
              </a:solidFill>
            </a:rPr>
            <a:t> 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en-GB" sz="1600" dirty="0" smtClean="0">
              <a:solidFill>
                <a:schemeClr val="tx1"/>
              </a:solidFill>
            </a:rPr>
            <a:t>2005)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>
            <a:solidFill>
              <a:srgbClr val="FF0000"/>
            </a:solidFill>
          </a:endParaRPr>
        </a:p>
      </dgm:t>
    </dgm:pt>
    <dgm:pt modelId="{CB50363D-6E27-4B65-B913-2779847B14F8}" type="parTrans" cxnId="{5CA8C957-115F-4E31-990D-7C0E202C97EB}">
      <dgm:prSet/>
      <dgm:spPr/>
      <dgm:t>
        <a:bodyPr/>
        <a:lstStyle/>
        <a:p>
          <a:endParaRPr lang="en-US"/>
        </a:p>
      </dgm:t>
    </dgm:pt>
    <dgm:pt modelId="{2DDD8143-C715-463B-BC31-A3C585223944}" type="sibTrans" cxnId="{5CA8C957-115F-4E31-990D-7C0E202C97EB}">
      <dgm:prSet/>
      <dgm:spPr/>
      <dgm:t>
        <a:bodyPr/>
        <a:lstStyle/>
        <a:p>
          <a:endParaRPr lang="en-US"/>
        </a:p>
      </dgm:t>
    </dgm:pt>
    <dgm:pt modelId="{8EBF3D36-710A-4C6C-826E-8CE787AB7B0F}" type="pres">
      <dgm:prSet presAssocID="{B756D712-DF8E-48CC-93BB-31FEABE275FB}" presName="arrowDiagram" presStyleCnt="0">
        <dgm:presLayoutVars>
          <dgm:chMax val="5"/>
          <dgm:dir/>
          <dgm:resizeHandles val="exact"/>
        </dgm:presLayoutVars>
      </dgm:prSet>
      <dgm:spPr/>
    </dgm:pt>
    <dgm:pt modelId="{17D847CF-3A86-458B-8B7D-2C571619DF3A}" type="pres">
      <dgm:prSet presAssocID="{B756D712-DF8E-48CC-93BB-31FEABE275FB}" presName="arrow" presStyleLbl="bgShp" presStyleIdx="0" presStyleCnt="1"/>
      <dgm:spPr>
        <a:solidFill>
          <a:schemeClr val="bg2">
            <a:lumMod val="65000"/>
            <a:lumOff val="35000"/>
          </a:schemeClr>
        </a:solidFill>
      </dgm:spPr>
    </dgm:pt>
    <dgm:pt modelId="{C6F62C83-1DF2-487E-857A-D52CF45C7F06}" type="pres">
      <dgm:prSet presAssocID="{B756D712-DF8E-48CC-93BB-31FEABE275FB}" presName="arrowDiagram5" presStyleCnt="0"/>
      <dgm:spPr/>
    </dgm:pt>
    <dgm:pt modelId="{151632EE-F8EA-4554-A45E-AC5490E79ABF}" type="pres">
      <dgm:prSet presAssocID="{B8D60EF7-389F-499E-BA41-A63024C6E3BC}" presName="bullet5a" presStyleLbl="node1" presStyleIdx="0" presStyleCnt="5"/>
      <dgm:spPr/>
    </dgm:pt>
    <dgm:pt modelId="{2C688FE1-54F0-43C9-BC5E-67F966AEBF23}" type="pres">
      <dgm:prSet presAssocID="{B8D60EF7-389F-499E-BA41-A63024C6E3BC}" presName="textBox5a" presStyleLbl="revTx" presStyleIdx="0" presStyleCnt="5" custScaleX="208768" custScaleY="52823" custLinFactNeighborX="-1268" custLinFactNeighborY="7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43479-E1FB-4117-AD7E-0498BA7E9630}" type="pres">
      <dgm:prSet presAssocID="{32D42807-DDC3-4F05-9F74-143854903023}" presName="bullet5b" presStyleLbl="node1" presStyleIdx="1" presStyleCnt="5"/>
      <dgm:spPr/>
    </dgm:pt>
    <dgm:pt modelId="{AC19E0C1-5A8A-4531-AC26-BA96FC0485A7}" type="pres">
      <dgm:prSet presAssocID="{32D42807-DDC3-4F05-9F74-143854903023}" presName="textBox5b" presStyleLbl="revTx" presStyleIdx="1" presStyleCnt="5" custScaleX="148849" custScaleY="45824" custLinFactNeighborX="-395" custLinFactNeighborY="-15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B6D26-98AB-4120-848D-8494D9D55A84}" type="pres">
      <dgm:prSet presAssocID="{621CA279-E37C-41B0-A8EB-E5310DDB2B2B}" presName="bullet5c" presStyleLbl="node1" presStyleIdx="2" presStyleCnt="5"/>
      <dgm:spPr/>
    </dgm:pt>
    <dgm:pt modelId="{E8C8797A-A715-4384-9A88-DFB4B7843F2D}" type="pres">
      <dgm:prSet presAssocID="{621CA279-E37C-41B0-A8EB-E5310DDB2B2B}" presName="textBox5c" presStyleLbl="revTx" presStyleIdx="2" presStyleCnt="5" custScaleY="36709" custLinFactNeighborX="-4092" custLinFactNeighborY="-26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0AD18-53EA-4EE8-AC1B-F6EAD6B15012}" type="pres">
      <dgm:prSet presAssocID="{1494C55A-011D-4A7D-BDBD-69725C7929D4}" presName="bullet5d" presStyleLbl="node1" presStyleIdx="3" presStyleCnt="5"/>
      <dgm:spPr/>
    </dgm:pt>
    <dgm:pt modelId="{CF04BF2F-0D6A-444E-ABE3-F877B647826B}" type="pres">
      <dgm:prSet presAssocID="{1494C55A-011D-4A7D-BDBD-69725C7929D4}" presName="textBox5d" presStyleLbl="revTx" presStyleIdx="3" presStyleCnt="5" custScaleX="122085" custScaleY="27671" custLinFactNeighborX="-8838" custLinFactNeighborY="-30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56318-6C7F-4D90-B29B-14A7F7A58211}" type="pres">
      <dgm:prSet presAssocID="{4EC7C5B1-0AF1-4DE5-9B2B-F86F33CC32CF}" presName="bullet5e" presStyleLbl="node1" presStyleIdx="4" presStyleCnt="5"/>
      <dgm:spPr/>
    </dgm:pt>
    <dgm:pt modelId="{4335C1CB-153B-49DE-B998-3E113E36FC54}" type="pres">
      <dgm:prSet presAssocID="{4EC7C5B1-0AF1-4DE5-9B2B-F86F33CC32CF}" presName="textBox5e" presStyleLbl="revTx" presStyleIdx="4" presStyleCnt="5" custScaleX="163789" custScaleY="34157" custLinFactNeighborX="13564" custLinFactNeighborY="-24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938477-D699-416F-A8E5-9E4DEFF254A3}" type="presOf" srcId="{621CA279-E37C-41B0-A8EB-E5310DDB2B2B}" destId="{E8C8797A-A715-4384-9A88-DFB4B7843F2D}" srcOrd="0" destOrd="0" presId="urn:microsoft.com/office/officeart/2005/8/layout/arrow2"/>
    <dgm:cxn modelId="{CC8D11CB-DC3F-4D99-9548-B2FD7182C702}" type="presOf" srcId="{B8D60EF7-389F-499E-BA41-A63024C6E3BC}" destId="{2C688FE1-54F0-43C9-BC5E-67F966AEBF23}" srcOrd="0" destOrd="0" presId="urn:microsoft.com/office/officeart/2005/8/layout/arrow2"/>
    <dgm:cxn modelId="{4D22AF95-E623-4FE1-874F-F7A0F12DB191}" type="presOf" srcId="{32D42807-DDC3-4F05-9F74-143854903023}" destId="{AC19E0C1-5A8A-4531-AC26-BA96FC0485A7}" srcOrd="0" destOrd="0" presId="urn:microsoft.com/office/officeart/2005/8/layout/arrow2"/>
    <dgm:cxn modelId="{5CA8C957-115F-4E31-990D-7C0E202C97EB}" srcId="{B756D712-DF8E-48CC-93BB-31FEABE275FB}" destId="{4EC7C5B1-0AF1-4DE5-9B2B-F86F33CC32CF}" srcOrd="4" destOrd="0" parTransId="{CB50363D-6E27-4B65-B913-2779847B14F8}" sibTransId="{2DDD8143-C715-463B-BC31-A3C585223944}"/>
    <dgm:cxn modelId="{53014625-C505-43D4-9BCE-0CC1D185CEBB}" srcId="{B756D712-DF8E-48CC-93BB-31FEABE275FB}" destId="{1494C55A-011D-4A7D-BDBD-69725C7929D4}" srcOrd="3" destOrd="0" parTransId="{2A1DE0E5-E4E5-4E49-A5B2-5F3076B40107}" sibTransId="{3B9510AE-C6CC-43B5-AB99-BDB20F50A576}"/>
    <dgm:cxn modelId="{C597AEAA-3505-4C2C-86CA-187E65B1D7C9}" type="presOf" srcId="{4EC7C5B1-0AF1-4DE5-9B2B-F86F33CC32CF}" destId="{4335C1CB-153B-49DE-B998-3E113E36FC54}" srcOrd="0" destOrd="0" presId="urn:microsoft.com/office/officeart/2005/8/layout/arrow2"/>
    <dgm:cxn modelId="{9083B006-D652-4B1A-8B65-986B4DD86AB8}" srcId="{B756D712-DF8E-48CC-93BB-31FEABE275FB}" destId="{621CA279-E37C-41B0-A8EB-E5310DDB2B2B}" srcOrd="2" destOrd="0" parTransId="{B192AF49-DA6B-4DC9-B33A-B783ACF68204}" sibTransId="{BB539E9F-84EB-4938-A1D4-973B710EC92B}"/>
    <dgm:cxn modelId="{6322FD19-8426-4FB0-8026-67B2BB968101}" srcId="{B756D712-DF8E-48CC-93BB-31FEABE275FB}" destId="{32D42807-DDC3-4F05-9F74-143854903023}" srcOrd="1" destOrd="0" parTransId="{A123D2B4-C4DB-46E4-B0FD-1504A89CA40D}" sibTransId="{A0BEB955-CED4-45EB-9FA0-8D68D333036F}"/>
    <dgm:cxn modelId="{4DABE017-1C9A-40CA-A0D0-91E64DDE90AC}" type="presOf" srcId="{B756D712-DF8E-48CC-93BB-31FEABE275FB}" destId="{8EBF3D36-710A-4C6C-826E-8CE787AB7B0F}" srcOrd="0" destOrd="0" presId="urn:microsoft.com/office/officeart/2005/8/layout/arrow2"/>
    <dgm:cxn modelId="{94BE0A84-81D0-4C4B-B2B5-0279E2C6BC47}" type="presOf" srcId="{1494C55A-011D-4A7D-BDBD-69725C7929D4}" destId="{CF04BF2F-0D6A-444E-ABE3-F877B647826B}" srcOrd="0" destOrd="0" presId="urn:microsoft.com/office/officeart/2005/8/layout/arrow2"/>
    <dgm:cxn modelId="{217BCE04-F643-42E0-850F-311D1677EAA5}" srcId="{B756D712-DF8E-48CC-93BB-31FEABE275FB}" destId="{B8D60EF7-389F-499E-BA41-A63024C6E3BC}" srcOrd="0" destOrd="0" parTransId="{13E4E5F1-3ED1-4F95-BE86-48A64435FC59}" sibTransId="{3C199F0E-5213-4C9B-8FDC-D4B46FF63A41}"/>
    <dgm:cxn modelId="{711BA743-CE94-4B75-8609-A5936CC0036E}" type="presParOf" srcId="{8EBF3D36-710A-4C6C-826E-8CE787AB7B0F}" destId="{17D847CF-3A86-458B-8B7D-2C571619DF3A}" srcOrd="0" destOrd="0" presId="urn:microsoft.com/office/officeart/2005/8/layout/arrow2"/>
    <dgm:cxn modelId="{941A5115-0B1B-410D-B7DA-2D73FEE8B05C}" type="presParOf" srcId="{8EBF3D36-710A-4C6C-826E-8CE787AB7B0F}" destId="{C6F62C83-1DF2-487E-857A-D52CF45C7F06}" srcOrd="1" destOrd="0" presId="urn:microsoft.com/office/officeart/2005/8/layout/arrow2"/>
    <dgm:cxn modelId="{63433B54-9328-4F63-BE9F-02B01B195651}" type="presParOf" srcId="{C6F62C83-1DF2-487E-857A-D52CF45C7F06}" destId="{151632EE-F8EA-4554-A45E-AC5490E79ABF}" srcOrd="0" destOrd="0" presId="urn:microsoft.com/office/officeart/2005/8/layout/arrow2"/>
    <dgm:cxn modelId="{2EB3540B-D256-462A-89E0-7F713C263CD9}" type="presParOf" srcId="{C6F62C83-1DF2-487E-857A-D52CF45C7F06}" destId="{2C688FE1-54F0-43C9-BC5E-67F966AEBF23}" srcOrd="1" destOrd="0" presId="urn:microsoft.com/office/officeart/2005/8/layout/arrow2"/>
    <dgm:cxn modelId="{6750FBAD-2C69-4806-A4E7-B09822E7AFE0}" type="presParOf" srcId="{C6F62C83-1DF2-487E-857A-D52CF45C7F06}" destId="{A0243479-E1FB-4117-AD7E-0498BA7E9630}" srcOrd="2" destOrd="0" presId="urn:microsoft.com/office/officeart/2005/8/layout/arrow2"/>
    <dgm:cxn modelId="{D17A439A-7041-4969-932C-AB1EEDC98B07}" type="presParOf" srcId="{C6F62C83-1DF2-487E-857A-D52CF45C7F06}" destId="{AC19E0C1-5A8A-4531-AC26-BA96FC0485A7}" srcOrd="3" destOrd="0" presId="urn:microsoft.com/office/officeart/2005/8/layout/arrow2"/>
    <dgm:cxn modelId="{97071918-52D2-4EC6-981F-DFE712C698B4}" type="presParOf" srcId="{C6F62C83-1DF2-487E-857A-D52CF45C7F06}" destId="{2F2B6D26-98AB-4120-848D-8494D9D55A84}" srcOrd="4" destOrd="0" presId="urn:microsoft.com/office/officeart/2005/8/layout/arrow2"/>
    <dgm:cxn modelId="{7577CF99-32F6-4E1B-9EB2-AA0C270D9D87}" type="presParOf" srcId="{C6F62C83-1DF2-487E-857A-D52CF45C7F06}" destId="{E8C8797A-A715-4384-9A88-DFB4B7843F2D}" srcOrd="5" destOrd="0" presId="urn:microsoft.com/office/officeart/2005/8/layout/arrow2"/>
    <dgm:cxn modelId="{DA914BBC-4CC6-41B6-87E8-23A4AC7E50AD}" type="presParOf" srcId="{C6F62C83-1DF2-487E-857A-D52CF45C7F06}" destId="{1600AD18-53EA-4EE8-AC1B-F6EAD6B15012}" srcOrd="6" destOrd="0" presId="urn:microsoft.com/office/officeart/2005/8/layout/arrow2"/>
    <dgm:cxn modelId="{3FE351E6-D42D-45C7-BADD-33A7A1EFE85E}" type="presParOf" srcId="{C6F62C83-1DF2-487E-857A-D52CF45C7F06}" destId="{CF04BF2F-0D6A-444E-ABE3-F877B647826B}" srcOrd="7" destOrd="0" presId="urn:microsoft.com/office/officeart/2005/8/layout/arrow2"/>
    <dgm:cxn modelId="{25F8A2CD-6BCE-4834-93B8-031664FC9E45}" type="presParOf" srcId="{C6F62C83-1DF2-487E-857A-D52CF45C7F06}" destId="{86D56318-6C7F-4D90-B29B-14A7F7A58211}" srcOrd="8" destOrd="0" presId="urn:microsoft.com/office/officeart/2005/8/layout/arrow2"/>
    <dgm:cxn modelId="{5718C438-784F-41A5-8280-CA117528385F}" type="presParOf" srcId="{C6F62C83-1DF2-487E-857A-D52CF45C7F06}" destId="{4335C1CB-153B-49DE-B998-3E113E36FC5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847CF-3A86-458B-8B7D-2C571619DF3A}">
      <dsp:nvSpPr>
        <dsp:cNvPr id="0" name=""/>
        <dsp:cNvSpPr/>
      </dsp:nvSpPr>
      <dsp:spPr>
        <a:xfrm>
          <a:off x="284949" y="0"/>
          <a:ext cx="6913697" cy="4321061"/>
        </a:xfrm>
        <a:prstGeom prst="swooshArrow">
          <a:avLst>
            <a:gd name="adj1" fmla="val 25000"/>
            <a:gd name="adj2" fmla="val 25000"/>
          </a:avLst>
        </a:prstGeom>
        <a:solidFill>
          <a:schemeClr val="bg2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632EE-F8EA-4554-A45E-AC5490E79ABF}">
      <dsp:nvSpPr>
        <dsp:cNvPr id="0" name=""/>
        <dsp:cNvSpPr/>
      </dsp:nvSpPr>
      <dsp:spPr>
        <a:xfrm>
          <a:off x="965948" y="3213140"/>
          <a:ext cx="159015" cy="1590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88FE1-54F0-43C9-BC5E-67F966AEBF23}">
      <dsp:nvSpPr>
        <dsp:cNvPr id="0" name=""/>
        <dsp:cNvSpPr/>
      </dsp:nvSpPr>
      <dsp:spPr>
        <a:xfrm>
          <a:off x="541419" y="3613045"/>
          <a:ext cx="1890800" cy="543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5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producer innovation  </a:t>
          </a:r>
          <a:r>
            <a:rPr lang="en-GB" sz="1600" kern="1200" dirty="0" smtClean="0"/>
            <a:t>(Schumpeter </a:t>
          </a:r>
          <a:r>
            <a:rPr lang="ru-RU" sz="1600" kern="1200" dirty="0" smtClean="0"/>
            <a:t> </a:t>
          </a:r>
          <a:r>
            <a:rPr lang="en-GB" sz="1600" kern="1200" dirty="0" smtClean="0"/>
            <a:t>1934)</a:t>
          </a:r>
          <a:endParaRPr lang="en-US" sz="1600" kern="1200" dirty="0"/>
        </a:p>
      </dsp:txBody>
      <dsp:txXfrm>
        <a:off x="541419" y="3613045"/>
        <a:ext cx="1890800" cy="543238"/>
      </dsp:txXfrm>
    </dsp:sp>
    <dsp:sp modelId="{A0243479-E1FB-4117-AD7E-0498BA7E9630}">
      <dsp:nvSpPr>
        <dsp:cNvPr id="0" name=""/>
        <dsp:cNvSpPr/>
      </dsp:nvSpPr>
      <dsp:spPr>
        <a:xfrm>
          <a:off x="1826704" y="2386089"/>
          <a:ext cx="248893" cy="248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9E0C1-5A8A-4531-AC26-BA96FC0485A7}">
      <dsp:nvSpPr>
        <dsp:cNvPr id="0" name=""/>
        <dsp:cNvSpPr/>
      </dsp:nvSpPr>
      <dsp:spPr>
        <a:xfrm>
          <a:off x="1666303" y="2717026"/>
          <a:ext cx="1708300" cy="82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88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user-driven innovation </a:t>
          </a:r>
          <a:endParaRPr lang="ru-RU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(von </a:t>
          </a:r>
          <a:r>
            <a:rPr lang="ru-RU" sz="1600" kern="1200" dirty="0" smtClean="0"/>
            <a:t> </a:t>
          </a:r>
          <a:r>
            <a:rPr lang="en-GB" sz="1600" kern="1200" dirty="0" err="1" smtClean="0"/>
            <a:t>Hippel</a:t>
          </a:r>
          <a:r>
            <a:rPr lang="en-GB" sz="1600" kern="1200" dirty="0" smtClean="0"/>
            <a:t> </a:t>
          </a:r>
          <a:r>
            <a:rPr lang="ru-RU" sz="1600" kern="1200" dirty="0" smtClean="0"/>
            <a:t> </a:t>
          </a:r>
          <a:r>
            <a:rPr lang="en-GB" sz="1600" kern="1200" dirty="0" smtClean="0"/>
            <a:t>1985)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666303" y="2717026"/>
        <a:ext cx="1708300" cy="829654"/>
      </dsp:txXfrm>
    </dsp:sp>
    <dsp:sp modelId="{2F2B6D26-98AB-4120-848D-8494D9D55A84}">
      <dsp:nvSpPr>
        <dsp:cNvPr id="0" name=""/>
        <dsp:cNvSpPr/>
      </dsp:nvSpPr>
      <dsp:spPr>
        <a:xfrm>
          <a:off x="2932895" y="1726695"/>
          <a:ext cx="331857" cy="331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8797A-A715-4384-9A88-DFB4B7843F2D}">
      <dsp:nvSpPr>
        <dsp:cNvPr id="0" name=""/>
        <dsp:cNvSpPr/>
      </dsp:nvSpPr>
      <dsp:spPr>
        <a:xfrm>
          <a:off x="3044223" y="2020761"/>
          <a:ext cx="1334343" cy="891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84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strategic innovation </a:t>
          </a:r>
          <a:endParaRPr lang="ru-RU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(Hamel </a:t>
          </a:r>
          <a:r>
            <a:rPr lang="ru-RU" sz="1600" kern="1200" dirty="0" smtClean="0"/>
            <a:t> </a:t>
          </a:r>
          <a:r>
            <a:rPr lang="en-GB" sz="1600" kern="1200" dirty="0" smtClean="0"/>
            <a:t>&amp; </a:t>
          </a:r>
          <a:r>
            <a:rPr lang="en-GB" sz="1600" kern="1200" dirty="0" err="1" smtClean="0"/>
            <a:t>Prahalad</a:t>
          </a:r>
          <a:r>
            <a:rPr lang="en-GB" sz="1600" kern="1200" dirty="0" smtClean="0"/>
            <a:t> 1994)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044223" y="2020761"/>
        <a:ext cx="1334343" cy="891454"/>
      </dsp:txXfrm>
    </dsp:sp>
    <dsp:sp modelId="{1600AD18-53EA-4EE8-AC1B-F6EAD6B15012}">
      <dsp:nvSpPr>
        <dsp:cNvPr id="0" name=""/>
        <dsp:cNvSpPr/>
      </dsp:nvSpPr>
      <dsp:spPr>
        <a:xfrm>
          <a:off x="4218843" y="1211625"/>
          <a:ext cx="428649" cy="428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4BF2F-0D6A-444E-ABE3-F877B647826B}">
      <dsp:nvSpPr>
        <dsp:cNvPr id="0" name=""/>
        <dsp:cNvSpPr/>
      </dsp:nvSpPr>
      <dsp:spPr>
        <a:xfrm>
          <a:off x="4158272" y="1603000"/>
          <a:ext cx="1688117" cy="80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132" tIns="0" rIns="0" bIns="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kern="1200" dirty="0" smtClean="0"/>
            <a:t>open innovation </a:t>
          </a:r>
          <a:r>
            <a:rPr lang="en-GB" sz="1600" kern="1200" dirty="0" smtClean="0"/>
            <a:t>(</a:t>
          </a:r>
          <a:r>
            <a:rPr lang="en-GB" sz="1600" kern="1200" dirty="0" err="1" smtClean="0"/>
            <a:t>Chesbrough</a:t>
          </a:r>
          <a:r>
            <a:rPr lang="en-GB" sz="1600" kern="1200" dirty="0" smtClean="0"/>
            <a:t> </a:t>
          </a:r>
          <a:r>
            <a:rPr lang="ru-RU" sz="1600" kern="1200" dirty="0" smtClean="0"/>
            <a:t> </a:t>
          </a:r>
          <a:r>
            <a:rPr lang="en-GB" sz="1600" kern="1200" dirty="0" smtClean="0"/>
            <a:t>2003)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158272" y="1603000"/>
        <a:ext cx="1688117" cy="801106"/>
      </dsp:txXfrm>
    </dsp:sp>
    <dsp:sp modelId="{86D56318-6C7F-4D90-B29B-14A7F7A58211}">
      <dsp:nvSpPr>
        <dsp:cNvPr id="0" name=""/>
        <dsp:cNvSpPr/>
      </dsp:nvSpPr>
      <dsp:spPr>
        <a:xfrm>
          <a:off x="5542816" y="867669"/>
          <a:ext cx="546182" cy="5461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5C1CB-153B-49DE-B998-3E113E36FC54}">
      <dsp:nvSpPr>
        <dsp:cNvPr id="0" name=""/>
        <dsp:cNvSpPr/>
      </dsp:nvSpPr>
      <dsp:spPr>
        <a:xfrm>
          <a:off x="5562444" y="1394086"/>
          <a:ext cx="2264775" cy="1086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411" tIns="0" rIns="0" bIns="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kern="1200" dirty="0" smtClean="0">
              <a:solidFill>
                <a:srgbClr val="FF0000"/>
              </a:solidFill>
            </a:rPr>
            <a:t>collaborative 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en-GB" sz="1600" b="1" kern="1200" dirty="0" smtClean="0">
              <a:solidFill>
                <a:srgbClr val="FF0000"/>
              </a:solidFill>
            </a:rPr>
            <a:t>innovation networks </a:t>
          </a:r>
          <a:r>
            <a:rPr lang="en-GB" sz="1600" kern="1200" dirty="0" smtClean="0">
              <a:solidFill>
                <a:schemeClr val="tx1"/>
              </a:solidFill>
            </a:rPr>
            <a:t>(</a:t>
          </a:r>
          <a:r>
            <a:rPr lang="en-GB" sz="1600" kern="1200" dirty="0" err="1" smtClean="0">
              <a:solidFill>
                <a:schemeClr val="tx1"/>
              </a:solidFill>
            </a:rPr>
            <a:t>Gloor</a:t>
          </a:r>
          <a:r>
            <a:rPr lang="en-GB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en-GB" sz="1600" kern="1200" dirty="0" smtClean="0">
              <a:solidFill>
                <a:schemeClr val="tx1"/>
              </a:solidFill>
            </a:rPr>
            <a:t>2005)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rgbClr val="FF0000"/>
            </a:solidFill>
          </a:endParaRPr>
        </a:p>
      </dsp:txBody>
      <dsp:txXfrm>
        <a:off x="5562444" y="1394086"/>
        <a:ext cx="2264775" cy="1086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FE2533-087D-42DE-AB27-4F0EC7A25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2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C83F5A-035D-4948-95D1-365A228861E7}" type="slidenum">
              <a:rPr lang="ru-RU" smtClean="0">
                <a:solidFill>
                  <a:prstClr val="black"/>
                </a:solidFill>
              </a:rPr>
              <a:pPr eaLnBrk="1" hangingPunct="1"/>
              <a:t>1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FE2533-087D-42DE-AB27-4F0EC7A253B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1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DB5D1-AF40-414C-BFE0-0978E4D7FA1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29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C83F5A-035D-4948-95D1-365A228861E7}" type="slidenum">
              <a:rPr lang="ru-RU" smtClean="0">
                <a:solidFill>
                  <a:prstClr val="black"/>
                </a:solidFill>
              </a:rPr>
              <a:pPr eaLnBrk="1" hangingPunct="1"/>
              <a:t>18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FE2533-087D-42DE-AB27-4F0EC7A253B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9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1BFFC-33DE-402F-AE7F-DF9AA56FE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94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F09C5-52FB-4254-A244-822B3F187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6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D4B53-75B3-4051-ACE3-4294851F7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09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5811FF-9238-4BB5-B021-0766D402F00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2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B002F-35C4-40D7-9270-6D4CE487CE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65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72427-4034-4AFF-8C6B-1D542CF6C6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67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D62A5-8045-49C0-85D0-133DEC02A08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77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1C170-BD09-48E7-8DB9-B6DA53FB65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4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CE109-C8D6-42E8-84E9-318F5E16D1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41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6228D-BB97-41FD-A8F5-364AA30373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38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0B9ED-7095-4871-B7D7-8F19ED8EEE6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4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0EC18-C709-4364-8548-38E36666A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217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79FCC-5080-45CA-AE19-38ED462B59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0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0CF07-3656-49C2-8C91-AE58F5263F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50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A0325-E357-45CC-8C23-E4FEF9F17F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1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5811FF-9238-4BB5-B021-0766D402F00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2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B002F-35C4-40D7-9270-6D4CE487CE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31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72427-4034-4AFF-8C6B-1D542CF6C6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3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D62A5-8045-49C0-85D0-133DEC02A08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64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1C170-BD09-48E7-8DB9-B6DA53FB65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25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CE109-C8D6-42E8-84E9-318F5E16D1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80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6228D-BB97-41FD-A8F5-364AA30373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2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FD400-D75F-4508-BA81-B746A63EE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856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0B9ED-7095-4871-B7D7-8F19ED8EEE6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3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79FCC-5080-45CA-AE19-38ED462B59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708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0CF07-3656-49C2-8C91-AE58F5263F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97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A0325-E357-45CC-8C23-E4FEF9F17F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78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405B8-6819-4887-B830-DF6DDFF6C12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7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F598E-15E0-4B66-9A15-F183E3771F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59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0D501-04C2-4404-8EF7-71E9B4F6339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34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BAA5E-CF7F-4632-B74F-F0F9CCB8E3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47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E7C2C-B091-4C57-BBB9-844272B9D6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9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BCFA-2481-4E7F-9D83-6D41FF8EBF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2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C1C35-A506-4462-B9A6-4088439AC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8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70743-59D0-4AD5-AEC8-E1FBFC2E609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59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807AB-BB5B-43AA-BC6C-109564E3712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42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BDD6A-762D-4621-BAF1-BDBB36657F0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93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F3CD1-383D-4459-B4E8-441F4121F8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217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4B4C-848B-4518-A692-1DE561B553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37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405B8-6819-4887-B830-DF6DDFF6C12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1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F598E-15E0-4B66-9A15-F183E3771F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592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0D501-04C2-4404-8EF7-71E9B4F6339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93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BAA5E-CF7F-4632-B74F-F0F9CCB8E3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139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E7C2C-B091-4C57-BBB9-844272B9D6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9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EE538-CFE2-45A1-AF17-5B011B9E4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133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BCFA-2481-4E7F-9D83-6D41FF8EBF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269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70743-59D0-4AD5-AEC8-E1FBFC2E609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84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807AB-BB5B-43AA-BC6C-109564E3712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641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BDD6A-762D-4621-BAF1-BDBB36657F0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758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F3CD1-383D-4459-B4E8-441F4121F8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263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4B4C-848B-4518-A692-1DE561B553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9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96A2C-6841-4E6E-9CA1-6D425D809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1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FE69D-9B55-4121-8661-E51291267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1845B-A9AB-4C71-9F27-0AE00E7BC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2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7C45F-A1D4-4465-A159-742E07AB2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61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F4A98E96-3DE0-4480-A519-2856A53A4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1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E27CF866-B315-4AF7-B7E4-4DD83C34FB9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422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E27CF866-B315-4AF7-B7E4-4DD83C34FB9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114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4C223AA4-B15D-4D88-B72D-15138AD73C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168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4C223AA4-B15D-4D88-B72D-15138AD73C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826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68" y="2204864"/>
            <a:ext cx="8892480" cy="14401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000" b="1" dirty="0" smtClean="0">
                <a:solidFill>
                  <a:schemeClr val="accent1"/>
                </a:solidFill>
              </a:rPr>
              <a:t> </a:t>
            </a:r>
            <a:r>
              <a:rPr lang="en-US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Studying and Building Innovation </a:t>
            </a:r>
            <a:r>
              <a:rPr lang="en-US" sz="3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lusters:</a:t>
            </a:r>
            <a:br>
              <a:rPr lang="en-US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Economic Growth Dimension</a:t>
            </a:r>
            <a:r>
              <a:rPr lang="ru-RU" sz="3000" b="1" dirty="0" smtClean="0">
                <a:solidFill>
                  <a:srgbClr val="C00000"/>
                </a:solidFill>
              </a:rPr>
              <a:t/>
            </a:r>
            <a:br>
              <a:rPr lang="ru-RU" sz="3000" b="1" dirty="0" smtClean="0">
                <a:solidFill>
                  <a:srgbClr val="C00000"/>
                </a:solidFill>
              </a:rPr>
            </a:br>
            <a:endParaRPr lang="ru-RU" sz="3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36635" y="3645024"/>
            <a:ext cx="4752975" cy="1656184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Nataliya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Smorodinskaya,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Daniil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Katukov</a:t>
            </a:r>
            <a:endParaRPr lang="ru-RU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 eaLnBrk="1" hangingPunct="1">
              <a:spcBef>
                <a:spcPts val="0"/>
              </a:spcBef>
              <a:defRPr/>
            </a:pPr>
            <a:r>
              <a:rPr lang="en-US" sz="21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Institute of Economics,</a:t>
            </a:r>
          </a:p>
          <a:p>
            <a:pPr algn="r" eaLnBrk="1" hangingPunct="1">
              <a:spcBef>
                <a:spcPts val="0"/>
              </a:spcBef>
              <a:defRPr/>
            </a:pPr>
            <a:r>
              <a:rPr lang="en-US" sz="21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Russian Academy of Sciences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sz="2100" b="1" dirty="0" smtClean="0">
                <a:solidFill>
                  <a:schemeClr val="accent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sz="2100" b="1" dirty="0" smtClean="0">
                <a:solidFill>
                  <a:schemeClr val="accent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endParaRPr lang="en-US" sz="2100" b="1" dirty="0" smtClean="0">
              <a:solidFill>
                <a:schemeClr val="accent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512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72" y="3884612"/>
            <a:ext cx="1224136" cy="130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5589240"/>
            <a:ext cx="842486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  <a:latin typeface="Georgia" pitchFamily="18" charset="0"/>
              </a:rPr>
              <a:t>PS 14</a:t>
            </a:r>
            <a:endParaRPr lang="ru-RU" b="1" dirty="0" smtClean="0">
              <a:solidFill>
                <a:srgbClr val="FFFFFF"/>
              </a:solidFill>
              <a:latin typeface="Georgia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b="1" dirty="0" smtClean="0">
                <a:latin typeface="Georgia" pitchFamily="18" charset="0"/>
              </a:rPr>
              <a:t>“Dimensions of Studying and Building Innovation Clusters: 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dirty="0" smtClean="0">
                <a:latin typeface="Georgia" pitchFamily="18" charset="0"/>
              </a:rPr>
              <a:t>European Lessons”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8974"/>
            <a:ext cx="1152128" cy="1562204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627784" y="406399"/>
            <a:ext cx="6376864" cy="136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en-US" sz="2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International </a:t>
            </a:r>
            <a:r>
              <a:rPr lang="en-US" sz="21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Scientific </a:t>
            </a:r>
            <a:r>
              <a:rPr lang="en-US" sz="2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Conference</a:t>
            </a:r>
            <a:r>
              <a:rPr lang="ru-RU" sz="2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                             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“</a:t>
            </a:r>
            <a:r>
              <a:rPr lang="en-US" sz="19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The Triple Helix and </a:t>
            </a:r>
            <a:r>
              <a:rPr lang="en-US" sz="19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Innovation-Based Economic </a:t>
            </a:r>
            <a:r>
              <a:rPr lang="en-US" sz="19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Growth: New </a:t>
            </a:r>
            <a:r>
              <a:rPr lang="en-US" sz="19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Frontiers and </a:t>
            </a:r>
            <a:r>
              <a:rPr lang="en-US" sz="19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Solutions”</a:t>
            </a:r>
            <a:r>
              <a:rPr lang="ru-RU" sz="19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endParaRPr lang="ru-RU" sz="1900" b="1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Tomsk September </a:t>
            </a:r>
            <a:r>
              <a:rPr lang="en-US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11-13</a:t>
            </a:r>
            <a:r>
              <a:rPr lang="en-US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, 2014</a:t>
            </a:r>
            <a:endParaRPr lang="ru-RU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428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796" y="307966"/>
            <a:ext cx="8569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Three types of clusters in Germany  </a:t>
            </a:r>
            <a:r>
              <a:rPr lang="ru-RU" dirty="0" smtClean="0">
                <a:solidFill>
                  <a:srgbClr val="FFFFFF"/>
                </a:solidFill>
                <a:latin typeface="Georgia"/>
              </a:rPr>
              <a:t>(</a:t>
            </a:r>
            <a:r>
              <a:rPr lang="en-US" dirty="0" smtClean="0">
                <a:solidFill>
                  <a:srgbClr val="FFFFFF"/>
                </a:solidFill>
                <a:latin typeface="Georgia"/>
              </a:rPr>
              <a:t>since</a:t>
            </a:r>
            <a:r>
              <a:rPr lang="ru-RU" dirty="0" smtClean="0">
                <a:solidFill>
                  <a:srgbClr val="FFFFFF"/>
                </a:solidFill>
                <a:latin typeface="Georgia"/>
              </a:rPr>
              <a:t> 1995,  </a:t>
            </a:r>
            <a:r>
              <a:rPr lang="en-US" dirty="0" smtClean="0">
                <a:solidFill>
                  <a:srgbClr val="FFFFFF"/>
                </a:solidFill>
                <a:latin typeface="Georgia"/>
              </a:rPr>
              <a:t>cluster programs since </a:t>
            </a:r>
            <a:r>
              <a:rPr lang="ru-RU" dirty="0" smtClean="0">
                <a:solidFill>
                  <a:srgbClr val="FFFFFF"/>
                </a:solidFill>
                <a:latin typeface="Georgia"/>
              </a:rPr>
              <a:t>2003</a:t>
            </a:r>
            <a:r>
              <a:rPr lang="en-US" dirty="0" smtClean="0">
                <a:solidFill>
                  <a:srgbClr val="FFFFFF"/>
                </a:solidFill>
                <a:latin typeface="Georgia"/>
              </a:rPr>
              <a:t>)</a:t>
            </a:r>
            <a:r>
              <a:rPr lang="ru-RU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907" y="4653136"/>
            <a:ext cx="887554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FFFFFF"/>
                </a:solidFill>
                <a:latin typeface="Georgia"/>
              </a:rPr>
              <a:t>1  </a:t>
            </a:r>
            <a:r>
              <a:rPr lang="en-US" sz="1700" b="1" dirty="0" smtClean="0">
                <a:solidFill>
                  <a:srgbClr val="FFFFFF"/>
                </a:solidFill>
                <a:latin typeface="Georgia"/>
              </a:rPr>
              <a:t>F</a:t>
            </a:r>
            <a:r>
              <a:rPr lang="en-US" sz="1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ocal models</a:t>
            </a:r>
            <a:r>
              <a:rPr lang="en-US" sz="1700" b="1" dirty="0" smtClean="0">
                <a:solidFill>
                  <a:srgbClr val="FFFFFF"/>
                </a:solidFill>
                <a:latin typeface="Georgia"/>
              </a:rPr>
              <a:t> </a:t>
            </a:r>
            <a:r>
              <a:rPr lang="ru-RU" sz="1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 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(around  a  key  </a:t>
            </a:r>
            <a:r>
              <a:rPr lang="en-US" sz="1700" dirty="0" smtClean="0">
                <a:solidFill>
                  <a:srgbClr val="FFFFFF"/>
                </a:solidFill>
                <a:latin typeface="Georgia"/>
              </a:rPr>
              <a:t>actor)</a:t>
            </a:r>
            <a:r>
              <a:rPr lang="en-US" dirty="0" smtClean="0">
                <a:solidFill>
                  <a:srgbClr val="FFFFFF"/>
                </a:solidFill>
                <a:latin typeface="Arial Narrow" pitchFamily="34" charset="0"/>
              </a:rPr>
              <a:t>.   </a:t>
            </a:r>
            <a:r>
              <a:rPr lang="en-US" sz="1700" dirty="0" smtClean="0">
                <a:solidFill>
                  <a:srgbClr val="FFFFFF"/>
                </a:solidFill>
                <a:latin typeface="Georgia"/>
              </a:rPr>
              <a:t>Grow  in  breadth  but  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without  network  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externalities, </a:t>
            </a:r>
            <a:r>
              <a:rPr lang="en-US" sz="1700" dirty="0" smtClean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fully  depend on  budget  funds</a:t>
            </a:r>
            <a:endParaRPr lang="ru-RU" sz="17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FFCAAA">
                    <a:lumMod val="75000"/>
                  </a:srgbClr>
                </a:solidFill>
                <a:latin typeface="Arial Narrow" pitchFamily="34" charset="0"/>
              </a:rPr>
              <a:t> </a:t>
            </a:r>
            <a:r>
              <a:rPr lang="ru-RU" sz="1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2  </a:t>
            </a:r>
            <a:r>
              <a:rPr lang="en-US" sz="1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State governed  networks of  several cluster  groups.</a:t>
            </a:r>
            <a:r>
              <a:rPr lang="ru-RU" sz="1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 </a:t>
            </a:r>
            <a:r>
              <a:rPr lang="en-US" sz="1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 </a:t>
            </a:r>
            <a:r>
              <a:rPr lang="en-US" sz="1700" dirty="0" smtClean="0">
                <a:solidFill>
                  <a:srgbClr val="FFFFFF"/>
                </a:solidFill>
                <a:latin typeface="Georgia"/>
              </a:rPr>
              <a:t>Lack  of  dynamism,  conflict  of  interests,  high  dependence  on  budget  funds</a:t>
            </a:r>
            <a:endParaRPr lang="ru-RU" sz="1700" u="sng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  <a:p>
            <a:pPr>
              <a:spcBef>
                <a:spcPts val="600"/>
              </a:spcBef>
            </a:pPr>
            <a:r>
              <a:rPr lang="ru-RU" sz="1700" b="1" dirty="0" smtClean="0">
                <a:solidFill>
                  <a:srgbClr val="FF9900"/>
                </a:solidFill>
                <a:latin typeface="Georgia"/>
              </a:rPr>
              <a:t> </a:t>
            </a:r>
            <a:r>
              <a:rPr lang="ru-RU" sz="1700" b="1" dirty="0">
                <a:solidFill>
                  <a:srgbClr val="66FF33"/>
                </a:solidFill>
                <a:latin typeface="Georgia"/>
              </a:rPr>
              <a:t>3  </a:t>
            </a:r>
            <a:r>
              <a:rPr lang="en-US" sz="1700" b="1" dirty="0" smtClean="0">
                <a:solidFill>
                  <a:srgbClr val="66FF33"/>
                </a:solidFill>
                <a:latin typeface="Georgia"/>
              </a:rPr>
              <a:t>Regional  innovation  clusters .</a:t>
            </a:r>
            <a:r>
              <a:rPr lang="en-US" sz="1700" b="1" dirty="0" smtClean="0">
                <a:solidFill>
                  <a:srgbClr val="FFFFFF"/>
                </a:solidFill>
                <a:latin typeface="Georgia"/>
              </a:rPr>
              <a:t>  </a:t>
            </a:r>
            <a:r>
              <a:rPr lang="en-US" sz="1700" dirty="0" smtClean="0">
                <a:solidFill>
                  <a:srgbClr val="FFFFFF"/>
                </a:solidFill>
                <a:latin typeface="Georgia"/>
              </a:rPr>
              <a:t>High  dynamism,  THM,  self-sustained growth , increasing  reliance  on  private  </a:t>
            </a:r>
            <a:r>
              <a:rPr lang="en-US" sz="1700" dirty="0" smtClean="0">
                <a:solidFill>
                  <a:srgbClr val="FFFFFF"/>
                </a:solidFill>
                <a:latin typeface="Georgia"/>
              </a:rPr>
              <a:t>investments</a:t>
            </a:r>
            <a:endParaRPr lang="ru-RU" sz="1700" u="sng" dirty="0" smtClean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5291" y="1340768"/>
            <a:ext cx="1612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Government funds  </a:t>
            </a:r>
            <a:r>
              <a:rPr lang="en-US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(federal or federal lands)</a:t>
            </a:r>
            <a:endParaRPr lang="ru-RU" sz="17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  <a:p>
            <a:endParaRPr lang="ru-RU" sz="1600" i="1" dirty="0" smtClean="0">
              <a:solidFill>
                <a:srgbClr val="EE0000"/>
              </a:solidFill>
              <a:latin typeface="Arial Narrow" pitchFamily="34" charset="0"/>
            </a:endParaRPr>
          </a:p>
          <a:p>
            <a:r>
              <a:rPr lang="en-US" sz="17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Private investments</a:t>
            </a:r>
            <a:endParaRPr lang="ru-RU" sz="17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3983" y="4113406"/>
            <a:ext cx="3280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on: Meier </a:t>
            </a:r>
            <a:r>
              <a:rPr lang="en-US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Köcker , 2009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3" y="1111225"/>
            <a:ext cx="7111583" cy="27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878497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special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class of projects, clusters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 open-end TH-type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initiatives </a:t>
            </a:r>
          </a:p>
          <a:p>
            <a:endParaRPr lang="en-US" sz="2400" dirty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 smtClean="0">
                <a:latin typeface="+mn-lt"/>
              </a:rPr>
              <a:t>participants </a:t>
            </a:r>
            <a:r>
              <a:rPr lang="en-US" sz="2200" dirty="0">
                <a:latin typeface="+mn-lt"/>
              </a:rPr>
              <a:t>are networked via </a:t>
            </a:r>
            <a:r>
              <a:rPr lang="en-US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membership in </a:t>
            </a:r>
            <a:r>
              <a:rPr lang="en-US" sz="2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</a:t>
            </a:r>
            <a:r>
              <a:rPr 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cluster organization</a:t>
            </a:r>
            <a:endParaRPr lang="en-US" sz="22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latin typeface="+mn-lt"/>
              </a:rPr>
              <a:t>p</a:t>
            </a:r>
            <a:r>
              <a:rPr lang="en-US" sz="2200" dirty="0" smtClean="0">
                <a:latin typeface="+mn-lt"/>
              </a:rPr>
              <a:t>roject </a:t>
            </a:r>
            <a:r>
              <a:rPr lang="en-US" sz="2200" dirty="0">
                <a:latin typeface="+mn-lt"/>
              </a:rPr>
              <a:t>is realized by a combination of </a:t>
            </a:r>
            <a:r>
              <a:rPr lang="en-US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cluster governance </a:t>
            </a:r>
            <a:r>
              <a:rPr lang="en-US" sz="2000" dirty="0">
                <a:latin typeface="+mn-lt"/>
              </a:rPr>
              <a:t>(a team representing TH-actors)</a:t>
            </a:r>
            <a:r>
              <a:rPr lang="en-US" sz="2200" dirty="0">
                <a:latin typeface="+mn-lt"/>
              </a:rPr>
              <a:t> with </a:t>
            </a:r>
            <a:r>
              <a:rPr lang="en-US" sz="2200" dirty="0" smtClean="0">
                <a:solidFill>
                  <a:schemeClr val="accent1"/>
                </a:solidFill>
                <a:latin typeface="+mn-lt"/>
              </a:rPr>
              <a:t>cluster </a:t>
            </a:r>
            <a:r>
              <a:rPr lang="en-US" sz="2200" dirty="0">
                <a:solidFill>
                  <a:schemeClr val="accent1"/>
                </a:solidFill>
                <a:latin typeface="+mn-lt"/>
              </a:rPr>
              <a:t>management</a:t>
            </a:r>
            <a:r>
              <a:rPr lang="en-US" sz="22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(several professionals</a:t>
            </a:r>
            <a:r>
              <a:rPr lang="en-US" sz="2000" dirty="0" smtClean="0">
                <a:latin typeface="+mn-lt"/>
              </a:rPr>
              <a:t>) </a:t>
            </a:r>
          </a:p>
          <a:p>
            <a:endParaRPr lang="en-US" sz="220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 smtClean="0">
                <a:latin typeface="+mn-lt"/>
              </a:rPr>
              <a:t>Management tasks are very specific: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continual removal of communication gaps to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bridge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stakeholders  for collaborative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innovation</a:t>
            </a:r>
            <a:endParaRPr lang="en-US" sz="2200" b="1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According to European Cluster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Observatory </a:t>
            </a:r>
            <a:r>
              <a:rPr lang="en-US" i="1" dirty="0" smtClean="0">
                <a:latin typeface="+mj-lt"/>
              </a:rPr>
              <a:t>(Greenbook 2.0, 2013):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about </a:t>
            </a:r>
            <a:r>
              <a:rPr lang="en-US" b="1" dirty="0">
                <a:latin typeface="+mj-lt"/>
              </a:rPr>
              <a:t>1085</a:t>
            </a:r>
            <a:r>
              <a:rPr lang="en-US" dirty="0">
                <a:latin typeface="+mj-lt"/>
              </a:rPr>
              <a:t> cluster projects have been launched worldwide (mostly in OECD </a:t>
            </a:r>
            <a:r>
              <a:rPr lang="en-US" dirty="0" smtClean="0">
                <a:latin typeface="+mj-lt"/>
              </a:rPr>
              <a:t>members)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356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dirty="0" smtClean="0">
                <a:latin typeface="+mj-lt"/>
              </a:rPr>
              <a:t>projects in </a:t>
            </a:r>
            <a:r>
              <a:rPr lang="en-US" dirty="0">
                <a:latin typeface="+mj-lt"/>
              </a:rPr>
              <a:t>50 countries </a:t>
            </a:r>
            <a:r>
              <a:rPr lang="en-US" dirty="0" smtClean="0">
                <a:latin typeface="+mj-lt"/>
              </a:rPr>
              <a:t>have been studied (</a:t>
            </a:r>
            <a:r>
              <a:rPr lang="en-US" dirty="0">
                <a:latin typeface="+mj-lt"/>
              </a:rPr>
              <a:t>incl. </a:t>
            </a:r>
            <a:r>
              <a:rPr lang="en-US" b="1" dirty="0">
                <a:latin typeface="+mj-lt"/>
              </a:rPr>
              <a:t>254 </a:t>
            </a:r>
            <a:r>
              <a:rPr lang="en-US" dirty="0">
                <a:latin typeface="+mj-lt"/>
              </a:rPr>
              <a:t>projects within EU) </a:t>
            </a:r>
            <a:endParaRPr lang="en-US" dirty="0" smtClean="0">
              <a:latin typeface="+mj-lt"/>
            </a:endParaRPr>
          </a:p>
          <a:p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6320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999" y="427167"/>
            <a:ext cx="85197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How can an industrial agglomeration  transform itself  into  a RIC?</a:t>
            </a:r>
            <a:endParaRPr lang="ru-RU" sz="25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5" y="1029034"/>
            <a:ext cx="823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Implementation </a:t>
            </a:r>
            <a:r>
              <a:rPr lang="en-US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of  Hessenmetall  cluster  initiative</a:t>
            </a:r>
            <a:r>
              <a:rPr lang="en-US" sz="2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</a:t>
            </a:r>
            <a:r>
              <a:rPr 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(</a:t>
            </a:r>
            <a:r>
              <a:rPr 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Germany</a:t>
            </a:r>
            <a:r>
              <a:rPr 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)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5648" y="1501755"/>
            <a:ext cx="316835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Space dimension</a:t>
            </a:r>
            <a:r>
              <a:rPr lang="en-US" dirty="0" smtClean="0">
                <a:solidFill>
                  <a:srgbClr val="FFFFFF"/>
                </a:solidFill>
                <a:latin typeface="Arial Narrow"/>
              </a:rPr>
              <a:t>:  </a:t>
            </a:r>
          </a:p>
          <a:p>
            <a:r>
              <a:rPr lang="en-US" sz="1700" dirty="0" smtClean="0">
                <a:solidFill>
                  <a:srgbClr val="FFFFFF"/>
                </a:solidFill>
                <a:latin typeface="Georgia" pitchFamily="18" charset="0"/>
              </a:rPr>
              <a:t>networks  emerge  from  local  to  global, clusters – locally</a:t>
            </a:r>
          </a:p>
          <a:p>
            <a:endParaRPr lang="en-US" sz="1600" dirty="0" smtClean="0">
              <a:solidFill>
                <a:srgbClr val="FFFFFF"/>
              </a:solidFill>
              <a:latin typeface="Georgia" pitchFamily="18" charset="0"/>
            </a:endParaRPr>
          </a:p>
          <a:p>
            <a:r>
              <a:rPr lang="en-US" sz="17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Interactions:  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networks   </a:t>
            </a:r>
          </a:p>
          <a:p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rely  on  cooperation,  clusters -  on ‘coopetition’</a:t>
            </a:r>
          </a:p>
          <a:p>
            <a:endParaRPr lang="en-US" sz="17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en-US" sz="17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Overlapping space: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</a:t>
            </a:r>
          </a:p>
          <a:p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when   co-located   actors  </a:t>
            </a:r>
          </a:p>
          <a:p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start  networking,   they   pool together  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agglomeration  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effects with  collaboration externalities, which leads  to  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innovation  synergy</a:t>
            </a:r>
            <a:endParaRPr lang="ru-RU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84506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Georgia"/>
              </a:rPr>
              <a:t>But  to 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become </a:t>
            </a:r>
            <a:r>
              <a:rPr lang="en-US" dirty="0" smtClean="0">
                <a:solidFill>
                  <a:srgbClr val="FFFFFF"/>
                </a:solidFill>
                <a:latin typeface="Georgia"/>
              </a:rPr>
              <a:t> a  sustainable  RIC  the  group  needs  a  </a:t>
            </a:r>
            <a:r>
              <a:rPr lang="en-US" b="1" dirty="0" smtClean="0">
                <a:solidFill>
                  <a:schemeClr val="accent1"/>
                </a:solidFill>
                <a:latin typeface="Georgia"/>
              </a:rPr>
              <a:t>TH-based  c</a:t>
            </a:r>
            <a:r>
              <a:rPr lang="en-US" b="1" dirty="0" smtClean="0">
                <a:solidFill>
                  <a:srgbClr val="FF9900"/>
                </a:solidFill>
                <a:latin typeface="Georgia"/>
              </a:rPr>
              <a:t>luster governance </a:t>
            </a:r>
            <a:r>
              <a:rPr lang="en-US" dirty="0" smtClean="0">
                <a:solidFill>
                  <a:srgbClr val="FFFFFF"/>
                </a:solidFill>
                <a:latin typeface="Georgia"/>
              </a:rPr>
              <a:t>and   good  </a:t>
            </a:r>
            <a:r>
              <a:rPr lang="en-US" b="1" dirty="0" smtClean="0">
                <a:solidFill>
                  <a:srgbClr val="FF9900"/>
                </a:solidFill>
                <a:latin typeface="Georgia"/>
              </a:rPr>
              <a:t>cluster management</a:t>
            </a:r>
            <a:r>
              <a:rPr lang="en-US" dirty="0">
                <a:solidFill>
                  <a:srgbClr val="FF9900"/>
                </a:solidFill>
                <a:latin typeface="Georgia"/>
              </a:rPr>
              <a:t> </a:t>
            </a:r>
            <a:r>
              <a:rPr lang="en-US" dirty="0" smtClean="0">
                <a:solidFill>
                  <a:srgbClr val="FF9900"/>
                </a:solidFill>
                <a:latin typeface="Georgia"/>
              </a:rPr>
              <a:t> </a:t>
            </a:r>
            <a:r>
              <a:rPr lang="en-US" sz="15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(</a:t>
            </a:r>
            <a:r>
              <a:rPr lang="da-DK" sz="15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Andersson  </a:t>
            </a:r>
            <a:r>
              <a:rPr lang="da-DK" sz="15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et </a:t>
            </a:r>
            <a:r>
              <a:rPr lang="da-DK" sz="15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 al</a:t>
            </a:r>
            <a:r>
              <a:rPr lang="da-DK" sz="15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. </a:t>
            </a:r>
            <a:r>
              <a:rPr lang="da-DK" sz="15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 2004,  </a:t>
            </a:r>
            <a:r>
              <a:rPr lang="en-US" sz="1500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Solvell</a:t>
            </a:r>
            <a:r>
              <a:rPr lang="en-US" sz="15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  2009</a:t>
            </a:r>
            <a:r>
              <a:rPr lang="en-US" sz="16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)</a:t>
            </a:r>
            <a:endParaRPr lang="ru-RU" sz="16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5518239"/>
            <a:ext cx="2983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Based  on:  </a:t>
            </a:r>
            <a:r>
              <a:rPr lang="en-US" sz="1400" i="1" dirty="0" err="1" smtClean="0">
                <a:solidFill>
                  <a:srgbClr val="FFFFFF"/>
                </a:solidFill>
              </a:rPr>
              <a:t>Sydow</a:t>
            </a:r>
            <a:r>
              <a:rPr lang="en-US" sz="1400" i="1" dirty="0" smtClean="0">
                <a:solidFill>
                  <a:srgbClr val="FFFFFF"/>
                </a:solidFill>
              </a:rPr>
              <a:t>  2006,  Bode  2011 </a:t>
            </a:r>
            <a:endParaRPr lang="ru-RU" sz="1400" i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75604"/>
            <a:ext cx="5256584" cy="419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03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53035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From industrial complexes to  RICs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</a:p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sophistication  of  production and growth models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1339"/>
            <a:ext cx="49682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3513"/>
            <a:ext cx="7704856" cy="510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45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176" y="26729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Economic 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externalities: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from ‘Third Italy’  to  RICs</a:t>
            </a:r>
            <a:endParaRPr lang="ru-RU" sz="2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534533" y="3781841"/>
            <a:ext cx="0" cy="126705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3"/>
          </p:cNvCxnSpPr>
          <p:nvPr/>
        </p:nvCxnSpPr>
        <p:spPr>
          <a:xfrm>
            <a:off x="4766706" y="1501694"/>
            <a:ext cx="0" cy="254626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59850" y="792782"/>
            <a:ext cx="9180685" cy="4542522"/>
            <a:chOff x="59850" y="1766271"/>
            <a:chExt cx="9180685" cy="4307178"/>
          </a:xfrm>
        </p:grpSpPr>
        <p:sp>
          <p:nvSpPr>
            <p:cNvPr id="4" name="Pentagon 3"/>
            <p:cNvSpPr/>
            <p:nvPr/>
          </p:nvSpPr>
          <p:spPr>
            <a:xfrm>
              <a:off x="2662806" y="5156504"/>
              <a:ext cx="6097322" cy="4185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Pentagon 4"/>
            <p:cNvSpPr/>
            <p:nvPr/>
          </p:nvSpPr>
          <p:spPr>
            <a:xfrm>
              <a:off x="2743624" y="3620259"/>
              <a:ext cx="2790909" cy="32316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>
              <a:off x="2743624" y="2276872"/>
              <a:ext cx="2023082" cy="323165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850" y="1958632"/>
              <a:ext cx="2602956" cy="4114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Polycentric networks  </a:t>
              </a:r>
            </a:p>
            <a:p>
              <a:r>
                <a:rPr lang="en-US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of  local SMEs</a:t>
              </a:r>
              <a:endPara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r>
                <a:rPr lang="en-US" sz="1700" dirty="0">
                  <a:solidFill>
                    <a:srgbClr val="FFFFFF"/>
                  </a:solidFill>
                  <a:latin typeface="Georgia"/>
                </a:rPr>
                <a:t>(mainly horizontal </a:t>
              </a:r>
              <a:r>
                <a:rPr lang="en-US" sz="1700" dirty="0" smtClean="0">
                  <a:solidFill>
                    <a:srgbClr val="FFFFFF"/>
                  </a:solidFill>
                  <a:latin typeface="Georgia"/>
                </a:rPr>
                <a:t>links)</a:t>
              </a:r>
              <a:endPara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r>
                <a:rPr lang="en-US" i="1" dirty="0" smtClean="0">
                  <a:solidFill>
                    <a:srgbClr val="FFFFFF"/>
                  </a:solidFill>
                  <a:latin typeface="Georgia"/>
                </a:rPr>
                <a:t> </a:t>
              </a:r>
              <a:r>
                <a:rPr lang="en-US" sz="1600" dirty="0" smtClean="0">
                  <a:solidFill>
                    <a:srgbClr val="FFFFFF"/>
                  </a:solidFill>
                  <a:latin typeface="Georgia"/>
                </a:rPr>
                <a:t>‘Third Italy’</a:t>
              </a:r>
            </a:p>
            <a:p>
              <a:endParaRPr lang="en-US" i="1" dirty="0">
                <a:solidFill>
                  <a:srgbClr val="FFFFFF"/>
                </a:solidFill>
                <a:latin typeface="Georgia"/>
              </a:endParaRPr>
            </a:p>
            <a:p>
              <a:r>
                <a:rPr lang="en-US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Concentric circles of  SMEs around key actor </a:t>
              </a:r>
            </a:p>
            <a:p>
              <a:r>
                <a:rPr lang="en-US" sz="1700" dirty="0" smtClean="0">
                  <a:solidFill>
                    <a:srgbClr val="FFFFFF"/>
                  </a:solidFill>
                  <a:latin typeface="Georgia"/>
                </a:rPr>
                <a:t>(mostly hierarchic links)</a:t>
              </a:r>
            </a:p>
            <a:p>
              <a:r>
                <a:rPr lang="en-US" sz="1600" dirty="0" smtClean="0">
                  <a:solidFill>
                    <a:srgbClr val="FFFFFF"/>
                  </a:solidFill>
                  <a:latin typeface="Georgia"/>
                </a:rPr>
                <a:t>“Industrial clusters’</a:t>
              </a:r>
            </a:p>
            <a:p>
              <a:endParaRPr lang="en-US" dirty="0">
                <a:solidFill>
                  <a:srgbClr val="FFFFFF"/>
                </a:solidFill>
                <a:latin typeface="Georgia"/>
              </a:endParaRPr>
            </a:p>
            <a:p>
              <a:r>
                <a:rPr lang="en-US" dirty="0" smtClean="0">
                  <a:latin typeface="Arial Narrow" pitchFamily="34" charset="0"/>
                </a:rPr>
                <a:t> </a:t>
              </a:r>
              <a:r>
                <a:rPr lang="en-US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Regional </a:t>
              </a:r>
              <a:r>
                <a:rPr lang="en-US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innovation </a:t>
              </a:r>
              <a:r>
                <a:rPr lang="en-US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  </a:t>
              </a:r>
            </a:p>
            <a:p>
              <a:r>
                <a:rPr lang="en-US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clusters </a:t>
              </a:r>
            </a:p>
            <a:p>
              <a:r>
                <a:rPr lang="en-US" sz="1600" dirty="0" smtClean="0">
                  <a:solidFill>
                    <a:srgbClr val="FFFFFF"/>
                  </a:solidFill>
                  <a:latin typeface="Georgia"/>
                </a:rPr>
                <a:t>(horizontal </a:t>
              </a:r>
              <a:r>
                <a:rPr lang="en-US" sz="1600" dirty="0">
                  <a:solidFill>
                    <a:srgbClr val="FFFFFF"/>
                  </a:solidFill>
                  <a:latin typeface="Georgia"/>
                </a:rPr>
                <a:t>links </a:t>
              </a:r>
              <a:r>
                <a:rPr lang="en-US" sz="1600" dirty="0" smtClean="0">
                  <a:solidFill>
                    <a:srgbClr val="FFFFFF"/>
                  </a:solidFill>
                  <a:latin typeface="Georgia"/>
                </a:rPr>
                <a:t> streamlined  through  a  vertical  project-led  </a:t>
              </a:r>
              <a:r>
                <a:rPr lang="en-US" sz="1600" dirty="0">
                  <a:solidFill>
                    <a:srgbClr val="FFFFFF"/>
                  </a:solidFill>
                  <a:latin typeface="Georgia"/>
                </a:rPr>
                <a:t>discipline </a:t>
              </a:r>
              <a:r>
                <a:rPr lang="en-US" sz="1600" dirty="0" smtClean="0">
                  <a:solidFill>
                    <a:srgbClr val="FFFFFF"/>
                  </a:solidFill>
                  <a:latin typeface="Georgia"/>
                </a:rPr>
                <a:t>)</a:t>
              </a:r>
              <a:endParaRPr lang="en-US" sz="1600" dirty="0">
                <a:solidFill>
                  <a:srgbClr val="FFFFFF"/>
                </a:solidFill>
                <a:latin typeface="Georgi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10460" y="1766271"/>
              <a:ext cx="52704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libri"/>
                  <a:cs typeface="Times New Roman"/>
                </a:rPr>
                <a:t>Effects  of  co-location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49484" y="2276872"/>
              <a:ext cx="38949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scale, </a:t>
              </a:r>
              <a:r>
                <a:rPr lang="en-US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social proximity, sporadic innovation</a:t>
              </a:r>
              <a:endParaRPr 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11467" y="3620257"/>
              <a:ext cx="24953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scale, scope, </a:t>
              </a:r>
              <a:r>
                <a:rPr lang="en-US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linear innovation</a:t>
              </a:r>
              <a:endParaRPr 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71784" y="5575006"/>
              <a:ext cx="67687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scale,  scope</a:t>
              </a:r>
              <a:r>
                <a:rPr lang="en-US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, </a:t>
              </a:r>
              <a:r>
                <a:rPr lang="en-US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interactive  </a:t>
              </a:r>
              <a:r>
                <a:rPr lang="en-US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innovation  </a:t>
              </a:r>
              <a:r>
                <a:rPr lang="en-US" i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(competitiveness </a:t>
              </a:r>
              <a:r>
                <a:rPr lang="en-US" i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upgrading</a:t>
              </a:r>
              <a:r>
                <a:rPr lang="en-US" b="1" i="1" dirty="0">
                  <a:solidFill>
                    <a:schemeClr val="accent1"/>
                  </a:solidFill>
                  <a:latin typeface="+mn-lt"/>
                </a:rPr>
                <a:t>)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39752" y="4667501"/>
              <a:ext cx="65432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libri"/>
                  <a:cs typeface="Times New Roman"/>
                </a:rPr>
                <a:t>Agglomeration </a:t>
              </a:r>
              <a:r>
                <a:rPr lang="en-US" sz="16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libri"/>
                  <a:cs typeface="Times New Roman"/>
                </a:rPr>
                <a:t>+ network </a:t>
              </a:r>
              <a:r>
                <a:rPr lang="en-US" sz="16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libri"/>
                  <a:cs typeface="Times New Roman"/>
                </a:rPr>
                <a:t> effects +  collaboration  synergy</a:t>
              </a:r>
              <a:endPara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13961" y="3140968"/>
              <a:ext cx="52704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libri"/>
                  <a:cs typeface="Times New Roman"/>
                </a:rPr>
                <a:t>Agglomeration </a:t>
              </a:r>
              <a:r>
                <a:rPr lang="en-US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libri"/>
                  <a:cs typeface="Times New Roman"/>
                </a:rPr>
                <a:t> +  limited network  effects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7468" y="5345206"/>
            <a:ext cx="884532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Governments 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should  promote TH-collaboration in RICs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9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reinforce </a:t>
            </a:r>
            <a:r>
              <a:rPr lang="en-US" sz="19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their network externalities </a:t>
            </a:r>
            <a:r>
              <a:rPr lang="en-US" sz="19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in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way,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leverage 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aggregate  gains  in 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competitiveness,  rather than cultivate agglomerations as such  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(Greenbook 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2.0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Ketels 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2012, 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Nallari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&amp; 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Griffith 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2013)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6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00" y="254594"/>
            <a:ext cx="9023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From  industry-based to cluster-based economic systems </a:t>
            </a:r>
            <a:endParaRPr lang="ru-RU" sz="2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681" y="5805264"/>
            <a:ext cx="858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  <a:latin typeface="Georgia"/>
              </a:rPr>
              <a:t>Only upon assuming a cluster-based structure and TH-matrix economies can obtain sustainability under any global rapids and uncertainties </a:t>
            </a:r>
            <a:endParaRPr lang="ru-RU" dirty="0">
              <a:solidFill>
                <a:srgbClr val="FFFFFF"/>
              </a:solidFill>
              <a:latin typeface="Georgia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01071" y="804748"/>
            <a:ext cx="8420343" cy="4727610"/>
            <a:chOff x="201071" y="804748"/>
            <a:chExt cx="8420343" cy="4727610"/>
          </a:xfrm>
        </p:grpSpPr>
        <p:sp>
          <p:nvSpPr>
            <p:cNvPr id="15" name="Shape 14"/>
            <p:cNvSpPr/>
            <p:nvPr/>
          </p:nvSpPr>
          <p:spPr>
            <a:xfrm>
              <a:off x="618372" y="804748"/>
              <a:ext cx="7564176" cy="4727610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chemeClr val="bg2">
                <a:lumMod val="65000"/>
                <a:lumOff val="35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363444" y="4320198"/>
              <a:ext cx="173976" cy="173976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201071" y="4715466"/>
              <a:ext cx="2988129" cy="594349"/>
            </a:xfrm>
            <a:custGeom>
              <a:avLst/>
              <a:gdLst>
                <a:gd name="connsiteX0" fmla="*/ 0 w 2988129"/>
                <a:gd name="connsiteY0" fmla="*/ 0 h 594349"/>
                <a:gd name="connsiteX1" fmla="*/ 2988129 w 2988129"/>
                <a:gd name="connsiteY1" fmla="*/ 0 h 594349"/>
                <a:gd name="connsiteX2" fmla="*/ 2988129 w 2988129"/>
                <a:gd name="connsiteY2" fmla="*/ 594349 h 594349"/>
                <a:gd name="connsiteX3" fmla="*/ 0 w 2988129"/>
                <a:gd name="connsiteY3" fmla="*/ 594349 h 594349"/>
                <a:gd name="connsiteX4" fmla="*/ 0 w 2988129"/>
                <a:gd name="connsiteY4" fmla="*/ 0 h 59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129" h="594349">
                  <a:moveTo>
                    <a:pt x="0" y="0"/>
                  </a:moveTo>
                  <a:lnTo>
                    <a:pt x="2988129" y="0"/>
                  </a:lnTo>
                  <a:lnTo>
                    <a:pt x="2988129" y="594349"/>
                  </a:lnTo>
                  <a:lnTo>
                    <a:pt x="0" y="5943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186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/>
                <a:t>Large industrial corporations 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Traditional markets</a:t>
              </a:r>
              <a:endParaRPr lang="en-US" sz="16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305184" y="3415334"/>
              <a:ext cx="272310" cy="272310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1539535" y="3717040"/>
              <a:ext cx="2010313" cy="677516"/>
            </a:xfrm>
            <a:custGeom>
              <a:avLst/>
              <a:gdLst>
                <a:gd name="connsiteX0" fmla="*/ 0 w 2010313"/>
                <a:gd name="connsiteY0" fmla="*/ 0 h 677516"/>
                <a:gd name="connsiteX1" fmla="*/ 2010313 w 2010313"/>
                <a:gd name="connsiteY1" fmla="*/ 0 h 677516"/>
                <a:gd name="connsiteX2" fmla="*/ 2010313 w 2010313"/>
                <a:gd name="connsiteY2" fmla="*/ 677516 h 677516"/>
                <a:gd name="connsiteX3" fmla="*/ 0 w 2010313"/>
                <a:gd name="connsiteY3" fmla="*/ 677516 h 677516"/>
                <a:gd name="connsiteX4" fmla="*/ 0 w 2010313"/>
                <a:gd name="connsiteY4" fmla="*/ 0 h 67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0313" h="677516">
                  <a:moveTo>
                    <a:pt x="0" y="0"/>
                  </a:moveTo>
                  <a:lnTo>
                    <a:pt x="2010313" y="0"/>
                  </a:lnTo>
                  <a:lnTo>
                    <a:pt x="2010313" y="677516"/>
                  </a:lnTo>
                  <a:lnTo>
                    <a:pt x="0" y="6775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292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GB" sz="1600" b="1" kern="1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Beccatini’s</a:t>
              </a:r>
              <a:r>
                <a:rPr lang="en-GB" sz="16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industrial districts</a:t>
              </a:r>
              <a:r>
                <a:rPr lang="en-GB" sz="16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GB" sz="16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(networks of local SMEs)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3515452" y="2693900"/>
              <a:ext cx="363080" cy="363080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3456965" y="3217319"/>
              <a:ext cx="2108498" cy="600170"/>
            </a:xfrm>
            <a:custGeom>
              <a:avLst/>
              <a:gdLst>
                <a:gd name="connsiteX0" fmla="*/ 0 w 2108498"/>
                <a:gd name="connsiteY0" fmla="*/ 0 h 600170"/>
                <a:gd name="connsiteX1" fmla="*/ 2108498 w 2108498"/>
                <a:gd name="connsiteY1" fmla="*/ 0 h 600170"/>
                <a:gd name="connsiteX2" fmla="*/ 2108498 w 2108498"/>
                <a:gd name="connsiteY2" fmla="*/ 600170 h 600170"/>
                <a:gd name="connsiteX3" fmla="*/ 0 w 2108498"/>
                <a:gd name="connsiteY3" fmla="*/ 600170 h 600170"/>
                <a:gd name="connsiteX4" fmla="*/ 0 w 2108498"/>
                <a:gd name="connsiteY4" fmla="*/ 0 h 600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498" h="600170">
                  <a:moveTo>
                    <a:pt x="0" y="0"/>
                  </a:moveTo>
                  <a:lnTo>
                    <a:pt x="2108498" y="0"/>
                  </a:lnTo>
                  <a:lnTo>
                    <a:pt x="2108498" y="600170"/>
                  </a:lnTo>
                  <a:lnTo>
                    <a:pt x="0" y="6001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389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/>
                <a:t>Porter’s industrial clusters </a:t>
              </a:r>
              <a:r>
                <a:rPr lang="en-GB" sz="1600" b="0" kern="1200" dirty="0" smtClean="0"/>
                <a:t>(focal networks of large firms &amp; SMEs)</a:t>
              </a:r>
              <a:endParaRPr lang="en-US" sz="1600" kern="1200" dirty="0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4922389" y="2130369"/>
              <a:ext cx="468978" cy="468978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4618089" y="2633225"/>
              <a:ext cx="1846944" cy="876478"/>
            </a:xfrm>
            <a:custGeom>
              <a:avLst/>
              <a:gdLst>
                <a:gd name="connsiteX0" fmla="*/ 0 w 1846944"/>
                <a:gd name="connsiteY0" fmla="*/ 0 h 876478"/>
                <a:gd name="connsiteX1" fmla="*/ 1846944 w 1846944"/>
                <a:gd name="connsiteY1" fmla="*/ 0 h 876478"/>
                <a:gd name="connsiteX2" fmla="*/ 1846944 w 1846944"/>
                <a:gd name="connsiteY2" fmla="*/ 876478 h 876478"/>
                <a:gd name="connsiteX3" fmla="*/ 0 w 1846944"/>
                <a:gd name="connsiteY3" fmla="*/ 876478 h 876478"/>
                <a:gd name="connsiteX4" fmla="*/ 0 w 1846944"/>
                <a:gd name="connsiteY4" fmla="*/ 0 h 87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6944" h="876478">
                  <a:moveTo>
                    <a:pt x="0" y="0"/>
                  </a:moveTo>
                  <a:lnTo>
                    <a:pt x="1846944" y="0"/>
                  </a:lnTo>
                  <a:lnTo>
                    <a:pt x="1846944" y="876478"/>
                  </a:lnTo>
                  <a:lnTo>
                    <a:pt x="0" y="8764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502" tIns="0" rIns="0" bIns="0" numCol="1" spcCol="1270" anchor="t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Regional innovation clusters </a:t>
              </a:r>
              <a:r>
                <a:rPr lang="en-GB" sz="1600" b="0" kern="1200" dirty="0" smtClean="0"/>
                <a:t>(TH-based)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6370928" y="1754052"/>
              <a:ext cx="597569" cy="597569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олилиния 24"/>
            <p:cNvSpPr/>
            <p:nvPr/>
          </p:nvSpPr>
          <p:spPr>
            <a:xfrm>
              <a:off x="6615955" y="2203134"/>
              <a:ext cx="2005459" cy="1188499"/>
            </a:xfrm>
            <a:custGeom>
              <a:avLst/>
              <a:gdLst>
                <a:gd name="connsiteX0" fmla="*/ 0 w 2005459"/>
                <a:gd name="connsiteY0" fmla="*/ 0 h 1188499"/>
                <a:gd name="connsiteX1" fmla="*/ 2005459 w 2005459"/>
                <a:gd name="connsiteY1" fmla="*/ 0 h 1188499"/>
                <a:gd name="connsiteX2" fmla="*/ 2005459 w 2005459"/>
                <a:gd name="connsiteY2" fmla="*/ 1188499 h 1188499"/>
                <a:gd name="connsiteX3" fmla="*/ 0 w 2005459"/>
                <a:gd name="connsiteY3" fmla="*/ 1188499 h 1188499"/>
                <a:gd name="connsiteX4" fmla="*/ 0 w 2005459"/>
                <a:gd name="connsiteY4" fmla="*/ 0 h 118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459" h="1188499">
                  <a:moveTo>
                    <a:pt x="0" y="0"/>
                  </a:moveTo>
                  <a:lnTo>
                    <a:pt x="2005459" y="0"/>
                  </a:lnTo>
                  <a:lnTo>
                    <a:pt x="2005459" y="1188499"/>
                  </a:lnTo>
                  <a:lnTo>
                    <a:pt x="0" y="1188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6640" tIns="0" rIns="0" bIns="0" numCol="1" spcCol="1270" anchor="t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kern="1200" dirty="0" smtClean="0">
                  <a:solidFill>
                    <a:schemeClr val="tx1"/>
                  </a:solidFill>
                </a:rPr>
                <a:t>Transnational </a:t>
              </a:r>
              <a:r>
                <a:rPr lang="ru-RU" sz="16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GB" sz="1600" b="1" kern="1200" dirty="0" smtClean="0">
                  <a:solidFill>
                    <a:schemeClr val="tx1"/>
                  </a:solidFill>
                </a:rPr>
                <a:t>inter-cluster ecosystems </a:t>
              </a:r>
              <a:r>
                <a:rPr lang="en-GB" sz="1500" i="1" kern="1200" dirty="0" smtClean="0">
                  <a:solidFill>
                    <a:schemeClr val="tx1"/>
                  </a:solidFill>
                </a:rPr>
                <a:t>(Oresund, Star Dust, ScanBalt  Bioregion</a:t>
              </a:r>
              <a:r>
                <a:rPr lang="en-GB" sz="1500" kern="1200" dirty="0" smtClean="0">
                  <a:solidFill>
                    <a:schemeClr val="tx1"/>
                  </a:solidFill>
                </a:rPr>
                <a:t>)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17096" y="971436"/>
            <a:ext cx="45159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Evolution  of  agglomerations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1952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1970-s-early 1980s</a:t>
            </a:r>
          </a:p>
          <a:p>
            <a:r>
              <a:rPr lang="en-US" sz="1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Mature mark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ets</a:t>
            </a:r>
            <a:endParaRPr lang="ru-RU" sz="1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2173312"/>
            <a:ext cx="2560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+mj-lt"/>
              </a:rPr>
              <a:t>m</a:t>
            </a: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id 1980s- early 1990s</a:t>
            </a:r>
          </a:p>
          <a:p>
            <a:r>
              <a:rPr lang="en-US" sz="1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Internalization of markets</a:t>
            </a:r>
            <a:endParaRPr lang="ru-RU" sz="1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6645" y="1593597"/>
            <a:ext cx="2286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+mj-lt"/>
              </a:rPr>
              <a:t>m</a:t>
            </a: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id 1990s-early 2000s</a:t>
            </a:r>
          </a:p>
          <a:p>
            <a:r>
              <a:rPr lang="en-US" sz="1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Globalization (CVCs)</a:t>
            </a:r>
            <a:endParaRPr lang="ru-RU" sz="1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1109935"/>
            <a:ext cx="3254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+mj-lt"/>
              </a:rPr>
              <a:t>m</a:t>
            </a: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id-late  2000s</a:t>
            </a:r>
          </a:p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Emanation of network  order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4367" y="3361184"/>
            <a:ext cx="2461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Innovation  synergy effects  of economy-wide scale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6645" y="5194846"/>
            <a:ext cx="535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Based  on:</a:t>
            </a:r>
            <a:r>
              <a:rPr lang="en-US" sz="1400" dirty="0" smtClean="0"/>
              <a:t> </a:t>
            </a:r>
            <a:r>
              <a:rPr lang="en-US" sz="1400" dirty="0" err="1"/>
              <a:t>Ganne</a:t>
            </a:r>
            <a:r>
              <a:rPr lang="en-US" sz="1400" dirty="0"/>
              <a:t>  &amp; </a:t>
            </a:r>
            <a:r>
              <a:rPr lang="en-US" sz="1400" dirty="0" err="1"/>
              <a:t>Lecler</a:t>
            </a:r>
            <a:r>
              <a:rPr lang="en-US" sz="1400" dirty="0"/>
              <a:t> </a:t>
            </a:r>
            <a:r>
              <a:rPr lang="en-US" sz="1400" dirty="0" smtClean="0"/>
              <a:t>2009, </a:t>
            </a:r>
            <a:r>
              <a:rPr lang="en-GB" sz="1400" dirty="0" smtClean="0"/>
              <a:t>Porter </a:t>
            </a:r>
            <a:r>
              <a:rPr lang="en-GB" sz="1400" dirty="0"/>
              <a:t>&amp; Ketels </a:t>
            </a:r>
            <a:r>
              <a:rPr lang="en-GB" sz="1400" dirty="0" smtClean="0"/>
              <a:t>2009, Eriksson 2010</a:t>
            </a:r>
            <a:r>
              <a:rPr lang="en-US" sz="1400" i="1" dirty="0" smtClean="0"/>
              <a:t> 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4713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267296"/>
            <a:ext cx="8856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Øresund Region</a:t>
            </a:r>
            <a:r>
              <a:rPr lang="en-US" sz="22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is a striking example of transnational innovation ecosystem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841" y="5228696"/>
            <a:ext cx="871567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Cluster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55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700" dirty="0" smtClean="0">
                <a:latin typeface="+mn-lt"/>
              </a:rPr>
              <a:t>(founded by Lund University in 1999</a:t>
            </a:r>
            <a:r>
              <a:rPr lang="en-US" dirty="0" smtClean="0">
                <a:latin typeface="+mn-lt"/>
              </a:rPr>
              <a:t>)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  </a:t>
            </a:r>
            <a:r>
              <a:rPr lang="en-US" dirty="0" smtClean="0">
                <a:latin typeface="Georgia" pitchFamily="18" charset="0"/>
              </a:rPr>
              <a:t>is one of  the strongest European clusters</a:t>
            </a:r>
            <a:r>
              <a:rPr lang="en-US" b="1" dirty="0" smtClean="0">
                <a:latin typeface="Georgia" pitchFamily="18" charset="0"/>
              </a:rPr>
              <a:t>.</a:t>
            </a:r>
          </a:p>
          <a:p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>
                <a:latin typeface="Georgia" pitchFamily="18" charset="0"/>
              </a:rPr>
              <a:t>60% of networking and collaboration cases are </a:t>
            </a:r>
            <a:r>
              <a:rPr lang="en-US" dirty="0" smtClean="0">
                <a:latin typeface="Georgia" pitchFamily="18" charset="0"/>
              </a:rPr>
              <a:t>now self-developed  and don’t  need any  more facilitation from  </a:t>
            </a:r>
            <a:r>
              <a:rPr lang="en-US" dirty="0" smtClean="0">
                <a:latin typeface="Georgia" pitchFamily="18" charset="0"/>
              </a:rPr>
              <a:t>the  cluster  management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1" y="6213581"/>
            <a:ext cx="76328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Sources</a:t>
            </a:r>
            <a:r>
              <a:rPr lang="en-US" sz="1500" i="1" dirty="0"/>
              <a:t>:</a:t>
            </a:r>
            <a:r>
              <a:rPr lang="en-US" sz="1500" dirty="0"/>
              <a:t> </a:t>
            </a:r>
            <a:r>
              <a:rPr lang="en-US" sz="1500" dirty="0" smtClean="0"/>
              <a:t> </a:t>
            </a:r>
            <a:r>
              <a:rPr lang="en-US" sz="1500" dirty="0" smtClean="0">
                <a:latin typeface="+mj-lt"/>
              </a:rPr>
              <a:t>www.cluster55.org</a:t>
            </a:r>
            <a:r>
              <a:rPr lang="en-US" sz="1500" dirty="0">
                <a:latin typeface="+mj-lt"/>
              </a:rPr>
              <a:t>; Hansen </a:t>
            </a:r>
            <a:r>
              <a:rPr lang="en-US" sz="1500" dirty="0" smtClean="0">
                <a:latin typeface="+mj-lt"/>
              </a:rPr>
              <a:t>&amp; </a:t>
            </a:r>
            <a:r>
              <a:rPr lang="en-US" sz="1500" dirty="0" smtClean="0">
                <a:latin typeface="+mj-lt"/>
              </a:rPr>
              <a:t>Serin,2010 </a:t>
            </a:r>
            <a:r>
              <a:rPr lang="en-US" sz="1500" dirty="0" smtClean="0">
                <a:latin typeface="+mj-lt"/>
              </a:rPr>
              <a:t>, Meier </a:t>
            </a:r>
            <a:r>
              <a:rPr lang="en-US" sz="1500" dirty="0" err="1">
                <a:latin typeface="+mj-lt"/>
              </a:rPr>
              <a:t>zu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smtClean="0">
                <a:latin typeface="+mj-lt"/>
              </a:rPr>
              <a:t>Köcker 2010, </a:t>
            </a:r>
            <a:r>
              <a:rPr lang="en-US" sz="1500" dirty="0">
                <a:solidFill>
                  <a:srgbClr val="FFFFFF"/>
                </a:solidFill>
                <a:latin typeface="+mj-lt"/>
              </a:rPr>
              <a:t>Karlsson et al. 2010</a:t>
            </a:r>
            <a:endParaRPr lang="en-US" sz="15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0" y="2116460"/>
            <a:ext cx="2187016" cy="2738512"/>
          </a:xfrm>
          <a:prstGeom prst="rect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170841" y="817546"/>
            <a:ext cx="87936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Under a common cluster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umbrella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project  Danish and  Swedish border regions are developing a unique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 inter-cluster collaboration  called</a:t>
            </a:r>
            <a:r>
              <a:rPr lang="en-US" sz="2200" b="1" dirty="0" smtClean="0">
                <a:latin typeface="+mn-lt"/>
              </a:rPr>
              <a:t>  </a:t>
            </a:r>
            <a:r>
              <a:rPr 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‘double </a:t>
            </a:r>
            <a:r>
              <a:rPr lang="en-US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triple </a:t>
            </a:r>
            <a:r>
              <a:rPr 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helix’ </a:t>
            </a:r>
            <a:endParaRPr lang="en-US" sz="1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72816"/>
            <a:ext cx="5342458" cy="304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024" y="2132856"/>
            <a:ext cx="863819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follows </a:t>
            </a: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Scandinavian </a:t>
            </a:r>
            <a:r>
              <a:rPr lang="en-US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growth </a:t>
            </a: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model </a:t>
            </a:r>
            <a:r>
              <a:rPr lang="en-US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 line with Porter’s ideas and </a:t>
            </a:r>
            <a:r>
              <a:rPr lang="en-US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the  new </a:t>
            </a: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industrial </a:t>
            </a:r>
            <a:r>
              <a:rPr lang="en-US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policy approaches:</a:t>
            </a:r>
          </a:p>
          <a:p>
            <a:pPr eaLnBrk="0" hangingPunct="0">
              <a:spcBef>
                <a:spcPts val="0"/>
              </a:spcBef>
            </a:pPr>
            <a:endParaRPr lang="en-US" sz="20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42900" indent="-342900" eaLnBrk="0" hangingPunct="0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to support  growth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through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continual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improvement of   business environment, enabling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inter-organizational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networking 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clustering, i.e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to apply  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horizontal institutional measures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instead  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of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vertical monetary and fiscal stimulators</a:t>
            </a:r>
          </a:p>
          <a:p>
            <a:pPr marL="342900" indent="-342900" eaLnBrk="0" hangingPunct="0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by cultivating TH-links to move  from  certain clusters  to  a  program-led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clusterization of economy  at all levels and in all sectors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(industrial, financial, administrative)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0046" y="188640"/>
            <a:ext cx="8834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/>
                <a:cs typeface="Arial" charset="0"/>
              </a:rPr>
              <a:t>Sweden  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/>
                <a:cs typeface="Arial" charset="0"/>
              </a:rPr>
              <a:t>and 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/>
                <a:cs typeface="Arial" charset="0"/>
              </a:rPr>
              <a:t>other  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/>
                <a:cs typeface="Arial" charset="0"/>
              </a:rPr>
              <a:t>Nordic nations are global front-runners in imbedding 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/>
                <a:cs typeface="Arial" charset="0"/>
              </a:rPr>
              <a:t>the cluster 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/>
                <a:cs typeface="Arial" charset="0"/>
              </a:rPr>
              <a:t>idea and TH-matrix  in micro- and macroeconomic policies</a:t>
            </a: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700887" y="5339165"/>
            <a:ext cx="798846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Outcomes 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700" dirty="0" smtClean="0">
                <a:latin typeface="Georgia" pitchFamily="18" charset="0"/>
              </a:rPr>
              <a:t>50 strong transnational clusters across the Region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700" b="1" dirty="0" smtClean="0">
                <a:latin typeface="Georgia" pitchFamily="18" charset="0"/>
              </a:rPr>
              <a:t>GCI-2013</a:t>
            </a:r>
            <a:r>
              <a:rPr lang="en-US" sz="1700" i="1" dirty="0" smtClean="0">
                <a:latin typeface="Georgia" pitchFamily="18" charset="0"/>
              </a:rPr>
              <a:t>: </a:t>
            </a:r>
            <a:r>
              <a:rPr lang="en-US" sz="1700" dirty="0" smtClean="0">
                <a:latin typeface="Georgia" pitchFamily="18" charset="0"/>
              </a:rPr>
              <a:t>BSR – 20</a:t>
            </a:r>
            <a:r>
              <a:rPr lang="en-US" sz="1700" baseline="30000" dirty="0" smtClean="0">
                <a:latin typeface="Georgia" pitchFamily="18" charset="0"/>
              </a:rPr>
              <a:t>th</a:t>
            </a:r>
            <a:r>
              <a:rPr lang="en-US" sz="1700" dirty="0" smtClean="0">
                <a:latin typeface="Georgia" pitchFamily="18" charset="0"/>
              </a:rPr>
              <a:t>  place (Sweden </a:t>
            </a:r>
            <a:r>
              <a:rPr lang="en-US" sz="1700" dirty="0">
                <a:latin typeface="Georgia" pitchFamily="18" charset="0"/>
              </a:rPr>
              <a:t>-  6,  Estonia -  32,  Russia  - </a:t>
            </a:r>
            <a:r>
              <a:rPr lang="en-US" sz="1700" dirty="0" smtClean="0">
                <a:latin typeface="Georgia" pitchFamily="18" charset="0"/>
              </a:rPr>
              <a:t>64)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700" b="1" dirty="0" smtClean="0">
                <a:latin typeface="Georgia" pitchFamily="18" charset="0"/>
              </a:rPr>
              <a:t>GII-2014:</a:t>
            </a:r>
            <a:r>
              <a:rPr lang="en-US" sz="1700" dirty="0" smtClean="0">
                <a:latin typeface="Georgia" pitchFamily="18" charset="0"/>
              </a:rPr>
              <a:t>  Sweden -3</a:t>
            </a:r>
            <a:r>
              <a:rPr lang="en-US" sz="1700" baseline="30000" dirty="0" smtClean="0">
                <a:latin typeface="Georgia" pitchFamily="18" charset="0"/>
              </a:rPr>
              <a:t>nd</a:t>
            </a:r>
            <a:r>
              <a:rPr lang="en-US" sz="1700" dirty="0" smtClean="0">
                <a:latin typeface="Georgia" pitchFamily="18" charset="0"/>
              </a:rPr>
              <a:t>  place, Finland – 4</a:t>
            </a:r>
            <a:r>
              <a:rPr lang="en-US" sz="1700" baseline="30000" dirty="0" smtClean="0">
                <a:latin typeface="Georgia" pitchFamily="18" charset="0"/>
              </a:rPr>
              <a:t>th</a:t>
            </a:r>
            <a:r>
              <a:rPr lang="en-US" sz="1700" dirty="0" smtClean="0">
                <a:latin typeface="Georgia" pitchFamily="18" charset="0"/>
              </a:rPr>
              <a:t> , Denmark -8</a:t>
            </a:r>
            <a:endParaRPr lang="ru-RU" sz="1700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585380"/>
            <a:ext cx="6602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The </a:t>
            </a:r>
            <a:r>
              <a:rPr lang="en-US" sz="2000" b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EU Strategy for the Baltic Sea </a:t>
            </a:r>
            <a:r>
              <a:rPr lang="en-US" sz="2000" b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Region  </a:t>
            </a:r>
            <a:r>
              <a:rPr lang="en-US" sz="2000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(2009) </a:t>
            </a:r>
            <a:endParaRPr lang="ru-RU" sz="2000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94874"/>
            <a:ext cx="1152128" cy="8069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864" y="5025956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Sources:</a:t>
            </a:r>
            <a:r>
              <a:rPr lang="en-US" sz="1400" dirty="0" smtClean="0"/>
              <a:t> </a:t>
            </a:r>
            <a:r>
              <a:rPr lang="en-US" sz="1400" dirty="0" smtClean="0"/>
              <a:t>Christensen</a:t>
            </a:r>
            <a:r>
              <a:rPr lang="en-US" sz="1400" dirty="0"/>
              <a:t>, Thomsen &amp; </a:t>
            </a:r>
            <a:r>
              <a:rPr lang="en-US" sz="1400" dirty="0" err="1" smtClean="0"/>
              <a:t>Lomholt</a:t>
            </a:r>
            <a:r>
              <a:rPr lang="en-US" sz="1400" dirty="0" smtClean="0"/>
              <a:t> 2011, Ketels </a:t>
            </a:r>
            <a:r>
              <a:rPr lang="en-US" sz="1400" dirty="0"/>
              <a:t>2012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141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1" y="260648"/>
            <a:ext cx="886014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At  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the EU-wide  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level,  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the 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cluster approach  is integrated  both  into  </a:t>
            </a:r>
            <a:r>
              <a:rPr lang="en-US" sz="2100" b="1" dirty="0" smtClean="0">
                <a:solidFill>
                  <a:schemeClr val="accent1"/>
                </a:solidFill>
                <a:latin typeface="Georgia" pitchFamily="18" charset="0"/>
              </a:rPr>
              <a:t>Cohesion </a:t>
            </a:r>
            <a:r>
              <a:rPr lang="en-US" sz="2100" b="1" dirty="0">
                <a:solidFill>
                  <a:schemeClr val="accent1"/>
                </a:solidFill>
                <a:latin typeface="Georgia" pitchFamily="18" charset="0"/>
              </a:rPr>
              <a:t>Policy </a:t>
            </a:r>
            <a:r>
              <a:rPr lang="en-US" sz="21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&amp;</a:t>
            </a:r>
            <a:r>
              <a:rPr lang="en-US" sz="2400" b="1" dirty="0" smtClean="0">
                <a:latin typeface="Georgia" pitchFamily="18" charset="0"/>
              </a:rPr>
              <a:t>  </a:t>
            </a:r>
            <a:r>
              <a:rPr lang="en-US" sz="2100" b="1" dirty="0">
                <a:solidFill>
                  <a:schemeClr val="accent1"/>
                </a:solidFill>
                <a:latin typeface="Georgia" pitchFamily="18" charset="0"/>
              </a:rPr>
              <a:t>Integrated Industrial </a:t>
            </a:r>
            <a:r>
              <a:rPr lang="en-US" sz="2100" b="1" dirty="0" smtClean="0">
                <a:solidFill>
                  <a:schemeClr val="accent1"/>
                </a:solidFill>
                <a:latin typeface="Georgia" pitchFamily="18" charset="0"/>
              </a:rPr>
              <a:t>Policy 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6331474"/>
            <a:ext cx="615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Sources</a:t>
            </a:r>
            <a:r>
              <a:rPr lang="en-US" sz="1400" dirty="0" smtClean="0"/>
              <a:t>: European Commission 2010, 2012, 2013, 2014; </a:t>
            </a:r>
            <a:r>
              <a:rPr lang="en-US" sz="1400" dirty="0" err="1" smtClean="0"/>
              <a:t>Ketels</a:t>
            </a:r>
            <a:r>
              <a:rPr lang="en-US" sz="1400" dirty="0" smtClean="0"/>
              <a:t> 2013; </a:t>
            </a:r>
            <a:r>
              <a:rPr lang="en-US" sz="1400" dirty="0" err="1" smtClean="0"/>
              <a:t>Ranga</a:t>
            </a:r>
            <a:r>
              <a:rPr lang="en-US" sz="1400" dirty="0" smtClean="0"/>
              <a:t> 2013</a:t>
            </a:r>
            <a:endParaRPr lang="en-US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139500"/>
              </p:ext>
            </p:extLst>
          </p:nvPr>
        </p:nvGraphicFramePr>
        <p:xfrm>
          <a:off x="179511" y="1124744"/>
          <a:ext cx="8870585" cy="510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9730"/>
                <a:gridCol w="4340855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Cohesion Policy 2014-2020</a:t>
                      </a:r>
                    </a:p>
                    <a:p>
                      <a:pPr algn="ctr"/>
                      <a:r>
                        <a:rPr lang="en-US" sz="1700" b="1" i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(with  S3</a:t>
                      </a:r>
                      <a:r>
                        <a:rPr lang="en-US" sz="1700" b="1" i="1" baseline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</a:t>
                      </a:r>
                      <a:r>
                        <a:rPr lang="en-US" sz="1700" b="1" i="1" baseline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as </a:t>
                      </a:r>
                      <a:r>
                        <a:rPr lang="en-US" sz="1700" b="1" i="1" baseline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stipulation</a:t>
                      </a:r>
                      <a:r>
                        <a:rPr lang="en-US" sz="1700" b="1" i="1" baseline="0" dirty="0" smtClean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sz="1700" b="1" i="1" baseline="0" dirty="0" smtClean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for funding</a:t>
                      </a:r>
                      <a:r>
                        <a:rPr lang="en-US" sz="1700" b="0" i="1" baseline="0" dirty="0" smtClean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)</a:t>
                      </a:r>
                      <a:endParaRPr lang="en-US" sz="1700" b="0" i="1" dirty="0">
                        <a:solidFill>
                          <a:schemeClr val="tx2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Integrated Industrial Policy</a:t>
                      </a:r>
                    </a:p>
                    <a:p>
                      <a:pPr algn="l"/>
                      <a:r>
                        <a:rPr lang="en-US" sz="1700" b="0" i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(</a:t>
                      </a:r>
                      <a:r>
                        <a:rPr lang="en-US" sz="1700" b="1" i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as</a:t>
                      </a:r>
                      <a:r>
                        <a:rPr lang="en-US" sz="1700" b="0" i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</a:t>
                      </a:r>
                      <a:r>
                        <a:rPr lang="en-US" sz="1700" b="0" i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‘</a:t>
                      </a:r>
                      <a:r>
                        <a:rPr lang="en-US" sz="1700" b="1" i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Europe 2020’  flagship initiative</a:t>
                      </a:r>
                      <a:r>
                        <a:rPr lang="en-US" sz="1700" b="0" i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)</a:t>
                      </a:r>
                    </a:p>
                  </a:txBody>
                  <a:tcPr/>
                </a:tc>
              </a:tr>
              <a:tr h="400751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Smart 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Specialization 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Strategies (S3):</a:t>
                      </a:r>
                      <a:endParaRPr lang="en-US" sz="1700" b="1" dirty="0" smtClean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To </a:t>
                      </a:r>
                      <a:r>
                        <a:rPr lang="en-US" sz="1700" dirty="0" smtClean="0"/>
                        <a:t>move regions  at  designing  their specific development </a:t>
                      </a:r>
                      <a:r>
                        <a:rPr lang="en-US" sz="1700" dirty="0" smtClean="0"/>
                        <a:t>strategies 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dirty="0" smtClean="0"/>
                        <a:t>built on existing strengths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/>
                        <a:t>To integrate  the  </a:t>
                      </a:r>
                      <a:r>
                        <a:rPr lang="en-US" sz="1700" dirty="0" smtClean="0"/>
                        <a:t>c</a:t>
                      </a:r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luster  idea </a:t>
                      </a:r>
                      <a:r>
                        <a:rPr lang="en-US" sz="1700" dirty="0" smtClean="0"/>
                        <a:t>into regional strategies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push regions  to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more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innovative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activities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through TH-based  cluster projects</a:t>
                      </a:r>
                      <a:endParaRPr lang="en-US" sz="17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/>
                        <a:t>To mobilize resources  at 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dirty="0" smtClean="0"/>
                        <a:t>different  levels </a:t>
                      </a:r>
                      <a:r>
                        <a:rPr lang="en-US" sz="1700" dirty="0" smtClean="0"/>
                        <a:t> when implementing  regional strategies</a:t>
                      </a:r>
                      <a:endParaRPr lang="en-US" sz="1700" dirty="0" smtClean="0"/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600" b="1" i="1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Cluster</a:t>
                      </a:r>
                      <a:r>
                        <a:rPr lang="en-US" sz="1600" b="1" i="1" baseline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</a:t>
                      </a:r>
                      <a:r>
                        <a:rPr lang="en-US" sz="1600" b="1" i="1" baseline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approach:</a:t>
                      </a:r>
                      <a:endParaRPr lang="en-US" sz="1600" b="1" i="1" dirty="0" smtClean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700" b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Strong conceptual </a:t>
                      </a:r>
                      <a:r>
                        <a:rPr lang="en-US" sz="1700" b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basis </a:t>
                      </a:r>
                      <a:r>
                        <a:rPr lang="en-US" sz="1700" b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 realizing </a:t>
                      </a:r>
                      <a:r>
                        <a:rPr lang="en-US" sz="1700" b="0" baseline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S3</a:t>
                      </a:r>
                      <a:endParaRPr lang="en-US" sz="1700" b="0" baseline="0" dirty="0" smtClean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7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Cluster initiatives </a:t>
                      </a:r>
                      <a:r>
                        <a:rPr lang="en-US" sz="17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 </a:t>
                      </a:r>
                      <a:r>
                        <a:rPr lang="en-US" sz="17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tools </a:t>
                      </a:r>
                      <a:r>
                        <a:rPr lang="en-US" sz="17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  examine </a:t>
                      </a:r>
                      <a:r>
                        <a:rPr lang="en-US" sz="17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regional strengths </a:t>
                      </a:r>
                      <a:r>
                        <a:rPr lang="en-US" sz="17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and  TH-stakeholders</a:t>
                      </a:r>
                      <a:r>
                        <a:rPr lang="en-US" sz="17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’ engagement</a:t>
                      </a:r>
                      <a:endParaRPr lang="en-US" sz="17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unding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€ </a:t>
                      </a:r>
                      <a:r>
                        <a:rPr lang="en-US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351.8 </a:t>
                      </a:r>
                      <a:r>
                        <a:rPr lang="en-US" sz="16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bn</a:t>
                      </a:r>
                      <a:r>
                        <a:rPr lang="en-US" sz="1600" baseline="0" dirty="0" smtClean="0"/>
                        <a:t>, or  32.5</a:t>
                      </a:r>
                      <a:r>
                        <a:rPr lang="en-US" sz="1600" baseline="0" dirty="0" smtClean="0"/>
                        <a:t>% of  EU 2014-2020 </a:t>
                      </a:r>
                      <a:r>
                        <a:rPr lang="en-US" sz="1600" baseline="0" dirty="0" smtClean="0"/>
                        <a:t>budget</a:t>
                      </a:r>
                      <a:endParaRPr lang="en-US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Mix </a:t>
                      </a:r>
                      <a:r>
                        <a:rPr lang="en-US" sz="1700" dirty="0" smtClean="0"/>
                        <a:t>of policies (</a:t>
                      </a:r>
                      <a:r>
                        <a:rPr lang="en-US" sz="1600" i="1" dirty="0" smtClean="0"/>
                        <a:t>competition, infrastructure, manufacturing,</a:t>
                      </a:r>
                      <a:r>
                        <a:rPr lang="en-US" sz="1600" i="1" baseline="0" dirty="0" smtClean="0"/>
                        <a:t>  sectors’ level</a:t>
                      </a:r>
                      <a:r>
                        <a:rPr lang="en-US" sz="1600" baseline="0" dirty="0" smtClean="0"/>
                        <a:t>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/>
                        <a:t>To create an </a:t>
                      </a:r>
                      <a:r>
                        <a:rPr lang="en-US" sz="17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attractive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business environment  </a:t>
                      </a:r>
                      <a:r>
                        <a:rPr lang="en-US" sz="1700" baseline="0" dirty="0" smtClean="0"/>
                        <a:t>by removing barriers  </a:t>
                      </a:r>
                      <a:r>
                        <a:rPr lang="en-US" sz="1700" i="1" baseline="0" dirty="0" smtClean="0"/>
                        <a:t>(as  k</a:t>
                      </a:r>
                      <a:r>
                        <a:rPr lang="en-US" sz="1700" i="1" dirty="0" smtClean="0"/>
                        <a:t>ey </a:t>
                      </a:r>
                      <a:r>
                        <a:rPr lang="en-US" sz="1700" i="1" dirty="0" smtClean="0"/>
                        <a:t>objective )</a:t>
                      </a:r>
                      <a:endParaRPr lang="en-US" sz="1700" i="1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aseline="0" dirty="0" smtClean="0"/>
                        <a:t>To stimulate 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</a:rPr>
                        <a:t>investment in  </a:t>
                      </a:r>
                      <a:r>
                        <a:rPr lang="en-US" sz="1700" b="0" i="1" baseline="0" dirty="0" smtClean="0">
                          <a:solidFill>
                            <a:schemeClr val="tx1"/>
                          </a:solidFill>
                        </a:rPr>
                        <a:t>Advanced Manufacturing 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</a:rPr>
                        <a:t>and  </a:t>
                      </a:r>
                      <a:r>
                        <a:rPr lang="en-US" sz="1700" b="0" i="1" baseline="0" dirty="0" smtClean="0">
                          <a:solidFill>
                            <a:schemeClr val="tx1"/>
                          </a:solidFill>
                        </a:rPr>
                        <a:t>Key Enabling Technologies</a:t>
                      </a:r>
                      <a:endParaRPr lang="en-US" sz="17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To strengthen  </a:t>
                      </a:r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European value chains </a:t>
                      </a:r>
                      <a:r>
                        <a:rPr lang="en-US" sz="1700" dirty="0" smtClean="0"/>
                        <a:t>and create a single</a:t>
                      </a:r>
                      <a:r>
                        <a:rPr lang="en-US" sz="1700" baseline="0" dirty="0" smtClean="0"/>
                        <a:t> European market</a:t>
                      </a:r>
                      <a:endParaRPr lang="en-US" sz="1700" dirty="0" smtClean="0"/>
                    </a:p>
                    <a:p>
                      <a:pPr algn="l">
                        <a:spcBef>
                          <a:spcPts val="600"/>
                        </a:spcBef>
                      </a:pPr>
                      <a:endParaRPr lang="en-US" sz="1600" b="1" i="1" dirty="0" smtClean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600" b="1" i="1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Cluster</a:t>
                      </a:r>
                      <a:r>
                        <a:rPr lang="en-US" sz="1600" b="1" i="1" baseline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approach:</a:t>
                      </a:r>
                      <a:endParaRPr lang="en-US" sz="1600" i="1" dirty="0" smtClean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7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Clusters are tools  to create </a:t>
                      </a:r>
                      <a:r>
                        <a:rPr lang="en-US" sz="17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regional  innovation </a:t>
                      </a:r>
                      <a:r>
                        <a:rPr lang="en-US" sz="17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ecosystems</a:t>
                      </a:r>
                      <a:r>
                        <a:rPr lang="en-US" sz="17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7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and </a:t>
                      </a:r>
                      <a:r>
                        <a:rPr lang="en-US" sz="17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integrate </a:t>
                      </a:r>
                      <a:r>
                        <a:rPr lang="en-US" sz="17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SMEs </a:t>
                      </a:r>
                      <a:r>
                        <a:rPr lang="en-US" sz="17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into GVCs</a:t>
                      </a:r>
                      <a:r>
                        <a:rPr lang="en-US" sz="17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700" b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Basis</a:t>
                      </a:r>
                      <a:r>
                        <a:rPr lang="en-US" sz="1700" b="0" baseline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to </a:t>
                      </a:r>
                      <a:r>
                        <a:rPr lang="en-US" sz="1700" b="0" baseline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integrate industrial policy goals into S3 </a:t>
                      </a:r>
                      <a:r>
                        <a:rPr lang="en-US" sz="1700" b="0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EU </a:t>
                      </a:r>
                      <a:r>
                        <a:rPr lang="en-US" sz="1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Commission’s proposal,</a:t>
                      </a:r>
                      <a:r>
                        <a:rPr lang="en-US" sz="1600" b="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2014)</a:t>
                      </a:r>
                      <a:endParaRPr lang="en-US" sz="1600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unding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r>
                        <a:rPr lang="en-US" sz="1600" baseline="0" dirty="0" smtClean="0"/>
                        <a:t> € 80 </a:t>
                      </a:r>
                      <a:r>
                        <a:rPr lang="en-US" sz="1600" baseline="0" dirty="0" err="1" smtClean="0"/>
                        <a:t>bn</a:t>
                      </a:r>
                      <a:r>
                        <a:rPr lang="en-US" sz="1600" baseline="0" dirty="0" smtClean="0"/>
                        <a:t> Horizon 2020 + € 100 </a:t>
                      </a:r>
                      <a:r>
                        <a:rPr lang="en-US" sz="1600" baseline="0" dirty="0" err="1" smtClean="0"/>
                        <a:t>bn</a:t>
                      </a:r>
                      <a:r>
                        <a:rPr lang="en-US" sz="1600" baseline="0" dirty="0" smtClean="0"/>
                        <a:t> ESIF +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             </a:t>
                      </a:r>
                      <a:r>
                        <a:rPr lang="en-US" sz="1600" baseline="0" dirty="0" smtClean="0"/>
                        <a:t>    money </a:t>
                      </a:r>
                      <a:r>
                        <a:rPr lang="en-US" sz="1600" baseline="0" dirty="0" smtClean="0"/>
                        <a:t>from other programs &amp; EU funds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6958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150" y="980728"/>
            <a:ext cx="871634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FFFFFF"/>
                </a:solidFill>
                <a:latin typeface="Georgia" pitchFamily="18" charset="0"/>
              </a:rPr>
              <a:t>1</a:t>
            </a:r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Real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clusters are not about saving those  who are ‘too  big  to  fail’,  but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about  more competition and  TH-partnerships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to achieve innovation synergy.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000" dirty="0" smtClean="0">
                <a:latin typeface="Georgia" pitchFamily="18" charset="0"/>
              </a:rPr>
              <a:t>European </a:t>
            </a:r>
            <a:r>
              <a:rPr lang="en-US" sz="2000" dirty="0" smtClean="0">
                <a:latin typeface="Georgia" pitchFamily="18" charset="0"/>
              </a:rPr>
              <a:t>experience </a:t>
            </a:r>
            <a:r>
              <a:rPr lang="en-US" sz="2000" dirty="0" smtClean="0">
                <a:latin typeface="Georgia" pitchFamily="18" charset="0"/>
              </a:rPr>
              <a:t>shows  that  </a:t>
            </a:r>
            <a:r>
              <a:rPr lang="en-US" sz="2000" dirty="0" smtClean="0">
                <a:latin typeface="Georgia" pitchFamily="18" charset="0"/>
              </a:rPr>
              <a:t>a </a:t>
            </a:r>
            <a:r>
              <a:rPr lang="en-US" sz="2000" dirty="0">
                <a:latin typeface="Georgia" pitchFamily="18" charset="0"/>
              </a:rPr>
              <a:t>cluster’s success </a:t>
            </a:r>
            <a:r>
              <a:rPr lang="en-US" sz="2000" dirty="0" smtClean="0">
                <a:latin typeface="Georgia" pitchFamily="18" charset="0"/>
              </a:rPr>
              <a:t>is </a:t>
            </a:r>
            <a:r>
              <a:rPr lang="en-US" sz="2000" dirty="0">
                <a:latin typeface="Georgia" pitchFamily="18" charset="0"/>
              </a:rPr>
              <a:t>affected  both </a:t>
            </a:r>
            <a:r>
              <a:rPr lang="en-US" sz="2000" dirty="0" smtClean="0">
                <a:latin typeface="Georgia" pitchFamily="18" charset="0"/>
              </a:rPr>
              <a:t> by </a:t>
            </a:r>
            <a:r>
              <a:rPr lang="en-US" sz="2000" dirty="0" smtClean="0">
                <a:latin typeface="Georgia" pitchFamily="18" charset="0"/>
              </a:rPr>
              <a:t>its </a:t>
            </a:r>
            <a:r>
              <a:rPr lang="en-US" sz="2000" b="1" i="1" dirty="0" smtClean="0">
                <a:latin typeface="Georgia" pitchFamily="18" charset="0"/>
              </a:rPr>
              <a:t>own </a:t>
            </a:r>
            <a:r>
              <a:rPr lang="en-US" sz="2000" b="1" i="1" dirty="0">
                <a:latin typeface="Georgia" pitchFamily="18" charset="0"/>
              </a:rPr>
              <a:t>ecosystem features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dirty="0">
                <a:latin typeface="Georgia" pitchFamily="18" charset="0"/>
              </a:rPr>
              <a:t>(way of its formation, organizational model, type of governance or </a:t>
            </a:r>
            <a:r>
              <a:rPr lang="en-US" sz="2000" dirty="0" smtClean="0">
                <a:latin typeface="Georgia" pitchFamily="18" charset="0"/>
              </a:rPr>
              <a:t>funding)  and by </a:t>
            </a:r>
            <a:r>
              <a:rPr lang="en-US" sz="2000" b="1" dirty="0" smtClean="0">
                <a:latin typeface="Georgia" pitchFamily="18" charset="0"/>
              </a:rPr>
              <a:t>a </a:t>
            </a:r>
            <a:r>
              <a:rPr lang="en-US" sz="2000" b="1" i="1" dirty="0" smtClean="0">
                <a:latin typeface="Georgia" pitchFamily="18" charset="0"/>
              </a:rPr>
              <a:t>proper </a:t>
            </a:r>
            <a:r>
              <a:rPr lang="en-US" sz="2000" b="1" i="1" dirty="0">
                <a:latin typeface="Georgia" pitchFamily="18" charset="0"/>
              </a:rPr>
              <a:t>business environm</a:t>
            </a:r>
            <a:r>
              <a:rPr lang="en-US" sz="2000" b="1" dirty="0">
                <a:latin typeface="Georgia" pitchFamily="18" charset="0"/>
              </a:rPr>
              <a:t>ent </a:t>
            </a:r>
            <a:r>
              <a:rPr lang="en-US" sz="2000" dirty="0">
                <a:latin typeface="Georgia" pitchFamily="18" charset="0"/>
              </a:rPr>
              <a:t>(as according to Porter’s Diamond</a:t>
            </a:r>
            <a:r>
              <a:rPr lang="en-US" sz="2000" dirty="0" smtClean="0">
                <a:latin typeface="Georgia" pitchFamily="18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To support  horizontal  linkages  and  the  emergence  of  cluster  initiatives  is becoming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  new  macroeconomic must 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for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all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types of economies,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especially for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catching- up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systems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Through successful clusters the economies can steadily lift to higher  VA stages of GVCs and  thus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reinforce their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growth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potential</a:t>
            </a: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Russia lacks proper institutional and  business environment to create true innovation clusters.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So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 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regional innovation enclaves (like Tomsk) 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launch certain successful  manufacture projects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but rather thanks to their intellectual capital than to their special status of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 RIC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151" y="365781"/>
            <a:ext cx="3033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Some conclusions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286" y="1794302"/>
            <a:ext cx="75963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Divergence  in  dynamics  between  developed  and developing  worlds  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GDP,  annualized  semiannual  percent  change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7204" y="3917667"/>
            <a:ext cx="24292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 smtClean="0"/>
              <a:t>Sources: </a:t>
            </a:r>
            <a:r>
              <a:rPr lang="en-US" sz="1500" i="1" dirty="0" smtClean="0">
                <a:latin typeface="+mn-lt"/>
              </a:rPr>
              <a:t>IMF,  WEO</a:t>
            </a:r>
            <a:r>
              <a:rPr lang="en-US" sz="1500" dirty="0" smtClean="0">
                <a:latin typeface="+mn-lt"/>
              </a:rPr>
              <a:t>  </a:t>
            </a:r>
            <a:r>
              <a:rPr lang="en-US" sz="1500" i="1" dirty="0" smtClean="0">
                <a:latin typeface="+mn-lt"/>
              </a:rPr>
              <a:t>Apr 2014 </a:t>
            </a:r>
            <a:endParaRPr lang="ru-RU" sz="1500" i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2482688"/>
            <a:ext cx="1972015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GDP in 2014, %</a:t>
            </a:r>
          </a:p>
          <a:p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 – 1.6,  US – 1.7</a:t>
            </a:r>
          </a:p>
          <a:p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China – 7.4</a:t>
            </a:r>
          </a:p>
          <a:p>
            <a:pPr lvl="0"/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Brazil 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1.3</a:t>
            </a:r>
          </a:p>
          <a:p>
            <a:pPr lvl="0"/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India – 5.4</a:t>
            </a:r>
            <a:endParaRPr lang="en-US" sz="17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2" y="2471410"/>
            <a:ext cx="5856784" cy="32618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232" y="174080"/>
            <a:ext cx="90364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‘New normal’ in  growth </a:t>
            </a:r>
          </a:p>
          <a:p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2014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(IMF  forecast)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US" sz="17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global  GDP - 3.6% ,  developed  - 2.3%,  developing - 5.3%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Since 2H 2013  global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activity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strengthened , but the pickup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uneven: advanced  economies steadily recovering, emerging markets slowing or running uneven, esp.  BRICs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286" y="5850104"/>
            <a:ext cx="87861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19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Quality  </a:t>
            </a:r>
            <a:r>
              <a:rPr lang="en-US" sz="19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 growth  </a:t>
            </a:r>
            <a:r>
              <a:rPr lang="en-US" sz="19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 started  to shape  the  balance  between  nations  in  terms of  their  economic  dynamics  and  </a:t>
            </a:r>
            <a:r>
              <a:rPr lang="en-US" sz="19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sustainability</a:t>
            </a:r>
            <a:endParaRPr lang="ru-RU" sz="19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3047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72323"/>
            <a:ext cx="6167264" cy="125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04" y="4064297"/>
            <a:ext cx="403244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259" y="4811478"/>
            <a:ext cx="1160092" cy="123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458635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katukoff@gmail.com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1152128" cy="156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2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94" y="260648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Global crisis of 2007-2009  has pushed  economies towards a new organizational pattern </a:t>
            </a:r>
            <a:r>
              <a:rPr lang="en-US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based on clusters and  other innovation </a:t>
            </a:r>
            <a:r>
              <a:rPr lang="ru-RU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 </a:t>
            </a:r>
            <a:r>
              <a:rPr lang="en-US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ecosystems </a:t>
            </a:r>
            <a:r>
              <a:rPr 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meant to </a:t>
            </a:r>
            <a:r>
              <a:rPr lang="en-US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produce </a:t>
            </a:r>
            <a:r>
              <a:rPr 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 innovations </a:t>
            </a:r>
            <a:r>
              <a:rPr lang="en-US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in the XXI </a:t>
            </a:r>
            <a:r>
              <a:rPr 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century</a:t>
            </a:r>
            <a:endParaRPr lang="ru-RU" sz="2200" dirty="0">
              <a:solidFill>
                <a:schemeClr val="accent1"/>
              </a:solidFill>
              <a:latin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425" y="177281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Evolution of  innovation  models 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600" y="5877272"/>
            <a:ext cx="858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‘</a:t>
            </a:r>
            <a:r>
              <a:rPr 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Eco’  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stands </a:t>
            </a:r>
            <a:r>
              <a:rPr lang="ru-RU" dirty="0" smtClean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Georgia"/>
              </a:rPr>
              <a:t>for </a:t>
            </a:r>
            <a:r>
              <a:rPr lang="ru-RU" dirty="0" smtClean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Georgia"/>
              </a:rPr>
              <a:t>highlighting  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non-linear nature </a:t>
            </a:r>
            <a:r>
              <a:rPr lang="ru-RU" dirty="0" smtClean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Georgia"/>
              </a:rPr>
              <a:t>of  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innovation </a:t>
            </a:r>
            <a:r>
              <a:rPr lang="ru-RU" dirty="0" smtClean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Georgia"/>
              </a:rPr>
              <a:t>and </a:t>
            </a:r>
            <a:r>
              <a:rPr lang="ru-RU" dirty="0" smtClean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Georgia"/>
              </a:rPr>
              <a:t>the  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key </a:t>
            </a:r>
            <a:r>
              <a:rPr lang="ru-RU" dirty="0" smtClean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Georgia"/>
              </a:rPr>
              <a:t>role 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of  </a:t>
            </a:r>
            <a:r>
              <a:rPr lang="en-US" b="1" dirty="0">
                <a:solidFill>
                  <a:srgbClr val="FFFFFF"/>
                </a:solidFill>
                <a:latin typeface="Georgia"/>
              </a:rPr>
              <a:t>collaboration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 (</a:t>
            </a:r>
            <a:r>
              <a:rPr lang="en-US" i="1" dirty="0">
                <a:solidFill>
                  <a:srgbClr val="FFFFFF"/>
                </a:solidFill>
                <a:latin typeface="Georgia"/>
              </a:rPr>
              <a:t>horizontal </a:t>
            </a:r>
            <a:r>
              <a:rPr lang="en-US" i="1" dirty="0" smtClean="0">
                <a:solidFill>
                  <a:srgbClr val="FFFFFF"/>
                </a:solidFill>
                <a:latin typeface="Georgia"/>
              </a:rPr>
              <a:t>interactive networking</a:t>
            </a:r>
            <a:r>
              <a:rPr lang="en-US" dirty="0" smtClean="0">
                <a:solidFill>
                  <a:srgbClr val="FFFFFF"/>
                </a:solidFill>
                <a:latin typeface="Georgia"/>
              </a:rPr>
              <a:t>)  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to  generate  it. </a:t>
            </a:r>
            <a:endParaRPr lang="ru-RU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4869160"/>
            <a:ext cx="1750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Russell, 2011</a:t>
            </a:r>
            <a:endParaRPr lang="ru-RU" sz="14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24893400"/>
              </p:ext>
            </p:extLst>
          </p:nvPr>
        </p:nvGraphicFramePr>
        <p:xfrm>
          <a:off x="370425" y="1368644"/>
          <a:ext cx="7924615" cy="4321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3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327" name="Rectangle 1"/>
          <p:cNvSpPr>
            <a:spLocks noChangeArrowheads="1"/>
          </p:cNvSpPr>
          <p:nvPr/>
        </p:nvSpPr>
        <p:spPr bwMode="auto">
          <a:xfrm>
            <a:off x="251520" y="165557"/>
            <a:ext cx="8527450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To master innovation-led growth  economies are embarking on</a:t>
            </a: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a new, cluster-oriented model of industrial policy</a:t>
            </a:r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,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a functional synthesis of  its two  historical  predecessors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7444" name="TextBox 1"/>
          <p:cNvSpPr txBox="1">
            <a:spLocks noChangeArrowheads="1"/>
          </p:cNvSpPr>
          <p:nvPr/>
        </p:nvSpPr>
        <p:spPr bwMode="auto">
          <a:xfrm>
            <a:off x="3180564" y="6209313"/>
            <a:ext cx="5590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400" i="1" dirty="0" smtClean="0">
                <a:solidFill>
                  <a:srgbClr val="FFFFFF"/>
                </a:solidFill>
              </a:rPr>
              <a:t>Authors’ elaboration  based on:  </a:t>
            </a:r>
            <a:r>
              <a:rPr lang="en-US" sz="1400" dirty="0" err="1"/>
              <a:t>Rodrik</a:t>
            </a:r>
            <a:r>
              <a:rPr lang="en-US" sz="1400" dirty="0"/>
              <a:t> </a:t>
            </a:r>
            <a:r>
              <a:rPr lang="en-US" sz="1400" dirty="0" smtClean="0"/>
              <a:t> 2008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/>
              <a:t>Warwick </a:t>
            </a:r>
            <a:r>
              <a:rPr lang="en-US" sz="1400" dirty="0" smtClean="0"/>
              <a:t>2013</a:t>
            </a:r>
            <a:r>
              <a:rPr lang="en-US" sz="1400" dirty="0"/>
              <a:t>,</a:t>
            </a:r>
            <a:r>
              <a:rPr lang="en-US" sz="1400" dirty="0" smtClean="0"/>
              <a:t> WEF 2013</a:t>
            </a:r>
            <a:r>
              <a:rPr lang="en-US" sz="1400" i="1" dirty="0" smtClean="0">
                <a:solidFill>
                  <a:srgbClr val="FFFFFF"/>
                </a:solidFill>
              </a:rPr>
              <a:t> </a:t>
            </a:r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992382"/>
              </p:ext>
            </p:extLst>
          </p:nvPr>
        </p:nvGraphicFramePr>
        <p:xfrm>
          <a:off x="332934" y="1268760"/>
          <a:ext cx="8512433" cy="49098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4997"/>
                <a:gridCol w="1988005"/>
                <a:gridCol w="2313662"/>
                <a:gridCol w="2535769"/>
              </a:tblGrid>
              <a:tr h="648072">
                <a:tc>
                  <a:txBody>
                    <a:bodyPr/>
                    <a:lstStyle/>
                    <a:p>
                      <a:r>
                        <a:rPr lang="en-GB" sz="1600" b="0" i="1" dirty="0">
                          <a:solidFill>
                            <a:schemeClr val="tx2"/>
                          </a:solidFill>
                          <a:effectLst/>
                        </a:rPr>
                        <a:t>Types of Modernization</a:t>
                      </a:r>
                      <a:endParaRPr lang="ru-RU" sz="1600" b="0" i="1" dirty="0">
                        <a:solidFill>
                          <a:schemeClr val="tx2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i="0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Catching-Up Industrialization</a:t>
                      </a:r>
                      <a:endParaRPr lang="ru-RU" sz="1500" b="1" i="0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i="0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Transition to a market economy</a:t>
                      </a:r>
                      <a:endParaRPr lang="ru-RU" sz="1500" b="1" i="0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i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Post-industrial transition</a:t>
                      </a:r>
                      <a:endParaRPr lang="ru-RU" sz="1500" b="1" i="0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Model and goal of industrial policy</a:t>
                      </a:r>
                      <a:endParaRPr lang="ru-RU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Classic, or vertical </a:t>
                      </a:r>
                      <a:endParaRPr lang="en-GB" sz="15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>
                          <a:effectLst/>
                        </a:rPr>
                        <a:t>critical mass of strong industries)</a:t>
                      </a:r>
                      <a:endParaRPr lang="ru-RU" sz="14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Neo-liberal, or horizontal</a:t>
                      </a:r>
                      <a:endParaRPr lang="ru-RU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en-GB" sz="1400" dirty="0">
                          <a:effectLst/>
                        </a:rPr>
                        <a:t>(critical mass of strong market institutions)</a:t>
                      </a:r>
                      <a:endParaRPr lang="ru-RU" sz="14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Systemic, or cluster-oriented </a:t>
                      </a:r>
                      <a:endParaRPr lang="ru-RU" sz="15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en-GB" sz="1400" dirty="0" smtClean="0">
                          <a:effectLst/>
                        </a:rPr>
                        <a:t>(critical mass of strong clusters and  innovation ecosystems)</a:t>
                      </a:r>
                      <a:endParaRPr lang="ru-RU" sz="1400" b="0" i="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4272">
                <a:tc>
                  <a:txBody>
                    <a:bodyPr/>
                    <a:lstStyle/>
                    <a:p>
                      <a:r>
                        <a:rPr lang="en-GB" sz="1600" b="0" i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Typical economies </a:t>
                      </a:r>
                      <a:endParaRPr lang="ru-RU" sz="1600" b="0" i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GB" sz="1600" b="0" i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and best practice </a:t>
                      </a:r>
                      <a:endParaRPr lang="ru-RU" sz="1600" b="0" i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effectLst/>
                          <a:latin typeface="Georgia" pitchFamily="18" charset="0"/>
                        </a:rPr>
                        <a:t>Developing systems</a:t>
                      </a:r>
                      <a:endParaRPr lang="ru-RU" sz="1500" dirty="0">
                        <a:effectLst/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en-GB" sz="1400" dirty="0">
                          <a:effectLst/>
                        </a:rPr>
                        <a:t>(</a:t>
                      </a:r>
                      <a:r>
                        <a:rPr lang="en-GB" sz="1400" i="1" dirty="0">
                          <a:effectLst/>
                        </a:rPr>
                        <a:t>Japan in 1950s, </a:t>
                      </a:r>
                      <a:endParaRPr lang="en-GB" sz="1400" i="1" dirty="0" smtClean="0">
                        <a:effectLst/>
                      </a:endParaRPr>
                    </a:p>
                    <a:p>
                      <a:pPr algn="ctr"/>
                      <a:r>
                        <a:rPr lang="en-GB" sz="1400" i="1" dirty="0" smtClean="0">
                          <a:effectLst/>
                        </a:rPr>
                        <a:t>Korea </a:t>
                      </a:r>
                      <a:r>
                        <a:rPr lang="en-GB" sz="1400" i="1" dirty="0">
                          <a:effectLst/>
                        </a:rPr>
                        <a:t>in  1960s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ru-RU" sz="1400" i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effectLst/>
                          <a:latin typeface="Georgia" pitchFamily="18" charset="0"/>
                        </a:rPr>
                        <a:t>Transition systems</a:t>
                      </a:r>
                      <a:endParaRPr lang="ru-RU" sz="1500" dirty="0">
                        <a:effectLst/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en-GB" sz="1400" i="1" dirty="0">
                          <a:effectLst/>
                        </a:rPr>
                        <a:t>(young EU-members)</a:t>
                      </a:r>
                      <a:endParaRPr lang="ru-RU" sz="1400" i="1" dirty="0">
                        <a:effectLst/>
                      </a:endParaRPr>
                    </a:p>
                    <a:p>
                      <a:pPr algn="ctr"/>
                      <a:r>
                        <a:rPr lang="en-GB" sz="1400" i="1" dirty="0">
                          <a:effectLst/>
                        </a:rPr>
                        <a:t> </a:t>
                      </a:r>
                      <a:endParaRPr lang="ru-RU" sz="1400" i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50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Developed, developing and transition systems</a:t>
                      </a:r>
                      <a:endParaRPr lang="ru-RU" sz="1500" dirty="0" smtClean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en-GB" sz="1400" i="1" dirty="0" smtClean="0">
                          <a:effectLst/>
                        </a:rPr>
                        <a:t>(Scandinavian nations)</a:t>
                      </a:r>
                      <a:endParaRPr lang="ru-RU" sz="1400" i="1" dirty="0" smtClean="0">
                        <a:effectLst/>
                      </a:endParaRPr>
                    </a:p>
                    <a:p>
                      <a:pPr algn="ctr"/>
                      <a:r>
                        <a:rPr lang="en-GB" sz="1100" dirty="0" smtClean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40931">
                <a:tc>
                  <a:txBody>
                    <a:bodyPr/>
                    <a:lstStyle/>
                    <a:p>
                      <a:r>
                        <a:rPr lang="en-GB" sz="1600" i="1" dirty="0">
                          <a:solidFill>
                            <a:schemeClr val="tx2"/>
                          </a:solidFill>
                          <a:effectLst/>
                        </a:rPr>
                        <a:t>Government’s status and functions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effectLst/>
                          <a:latin typeface="Georgia" pitchFamily="18" charset="0"/>
                        </a:rPr>
                        <a:t>Supervisor and developer</a:t>
                      </a:r>
                      <a:endParaRPr lang="ru-RU" sz="1500" dirty="0">
                        <a:effectLst/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en-GB" sz="1400" i="1" dirty="0">
                          <a:effectLst/>
                        </a:rPr>
                        <a:t>(sets priorities and shapes industrial structure </a:t>
                      </a:r>
                      <a:r>
                        <a:rPr lang="en-US" sz="1400" i="1" dirty="0">
                          <a:effectLst/>
                        </a:rPr>
                        <a:t>)</a:t>
                      </a:r>
                      <a:endParaRPr lang="ru-RU" sz="1400" i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effectLst/>
                          <a:latin typeface="+mj-lt"/>
                        </a:rPr>
                        <a:t>Supervisor on </a:t>
                      </a:r>
                      <a:r>
                        <a:rPr lang="en-GB" sz="1500" dirty="0">
                          <a:effectLst/>
                          <a:latin typeface="+mj-lt"/>
                        </a:rPr>
                        <a:t>the free </a:t>
                      </a:r>
                      <a:r>
                        <a:rPr lang="en-GB" sz="1500" dirty="0" smtClean="0">
                          <a:effectLst/>
                          <a:latin typeface="+mj-lt"/>
                        </a:rPr>
                        <a:t>market </a:t>
                      </a:r>
                      <a:endParaRPr lang="ru-RU" sz="1500" dirty="0">
                        <a:effectLst/>
                        <a:latin typeface="+mj-lt"/>
                      </a:endParaRPr>
                    </a:p>
                    <a:p>
                      <a:pPr algn="ctr"/>
                      <a:r>
                        <a:rPr lang="en-GB" sz="1400" i="1" dirty="0">
                          <a:effectLst/>
                        </a:rPr>
                        <a:t>(sets and supports </a:t>
                      </a:r>
                      <a:endParaRPr lang="en-GB" sz="1400" i="1" dirty="0" smtClean="0">
                        <a:effectLst/>
                      </a:endParaRPr>
                    </a:p>
                    <a:p>
                      <a:pPr algn="ctr"/>
                      <a:r>
                        <a:rPr lang="en-GB" sz="1400" i="1" dirty="0" smtClean="0">
                          <a:effectLst/>
                        </a:rPr>
                        <a:t>institutional </a:t>
                      </a:r>
                      <a:r>
                        <a:rPr lang="en-GB" sz="1400" i="1" dirty="0">
                          <a:effectLst/>
                        </a:rPr>
                        <a:t>context)</a:t>
                      </a:r>
                      <a:endParaRPr lang="ru-RU" sz="1400" i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Equal partner and interface-manager </a:t>
                      </a:r>
                      <a:r>
                        <a:rPr lang="en-GB" sz="1400" dirty="0" smtClean="0">
                          <a:effectLst/>
                        </a:rPr>
                        <a:t>(facilitates networking, improves business environment</a:t>
                      </a:r>
                      <a:r>
                        <a:rPr lang="en-GB" sz="1100" dirty="0" smtClean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27851">
                <a:tc>
                  <a:txBody>
                    <a:bodyPr/>
                    <a:lstStyle/>
                    <a:p>
                      <a:r>
                        <a:rPr lang="en-GB" sz="1600" i="1" dirty="0">
                          <a:solidFill>
                            <a:schemeClr val="tx2"/>
                          </a:solidFill>
                          <a:effectLst/>
                        </a:rPr>
                        <a:t>Mode of government interventions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Vertical </a:t>
                      </a:r>
                      <a:endParaRPr lang="ru-RU" sz="15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en-GB" sz="1400" dirty="0">
                          <a:effectLst/>
                        </a:rPr>
                        <a:t>(</a:t>
                      </a:r>
                      <a:r>
                        <a:rPr lang="en-GB" sz="1400" i="1" dirty="0">
                          <a:effectLst/>
                        </a:rPr>
                        <a:t>selecting industries, and picking winners)</a:t>
                      </a:r>
                      <a:endParaRPr lang="ru-RU" sz="1400" i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Horizontal </a:t>
                      </a:r>
                      <a:endParaRPr lang="ru-RU" sz="15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en-GB" sz="1400" i="1" dirty="0">
                          <a:effectLst/>
                        </a:rPr>
                        <a:t>(soft framework interventions across all sectors)</a:t>
                      </a:r>
                      <a:endParaRPr lang="ru-RU" sz="1400" i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New horizontal measures with vertical projections</a:t>
                      </a:r>
                      <a:endParaRPr lang="ru-RU" sz="1500" dirty="0" smtClean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en-GB" sz="1400" i="1" dirty="0" smtClean="0">
                          <a:effectLst/>
                        </a:rPr>
                        <a:t>(matching winners </a:t>
                      </a:r>
                    </a:p>
                    <a:p>
                      <a:pPr algn="ctr"/>
                      <a:r>
                        <a:rPr lang="en-GB" sz="1400" i="1" dirty="0" smtClean="0">
                          <a:effectLst/>
                        </a:rPr>
                        <a:t>across and within clusters</a:t>
                      </a:r>
                      <a:r>
                        <a:rPr lang="en-GB" sz="1400" dirty="0" smtClean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4818">
                <a:tc>
                  <a:txBody>
                    <a:bodyPr/>
                    <a:lstStyle/>
                    <a:p>
                      <a:r>
                        <a:rPr lang="en-GB" sz="1600" i="1" dirty="0">
                          <a:solidFill>
                            <a:schemeClr val="tx2"/>
                          </a:solidFill>
                          <a:effectLst/>
                        </a:rPr>
                        <a:t>Pattern  of business environment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effectLst/>
                        </a:rPr>
                        <a:t>Mostly hierarchic ties 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effectLst/>
                        </a:rPr>
                        <a:t>Mix of vertical </a:t>
                      </a:r>
                      <a:endParaRPr lang="en-GB" sz="1500" dirty="0" smtClean="0">
                        <a:effectLst/>
                      </a:endParaRPr>
                    </a:p>
                    <a:p>
                      <a:pPr algn="ctr"/>
                      <a:r>
                        <a:rPr lang="en-GB" sz="1500" dirty="0" smtClean="0">
                          <a:effectLst/>
                        </a:rPr>
                        <a:t>and </a:t>
                      </a:r>
                      <a:r>
                        <a:rPr lang="en-GB" sz="1500" dirty="0">
                          <a:effectLst/>
                        </a:rPr>
                        <a:t>horizontal ties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Mostly horizontal ties and network collaboration</a:t>
                      </a:r>
                      <a:endParaRPr lang="ru-RU" sz="1500" b="1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1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66" y="2329632"/>
            <a:ext cx="1617510" cy="2426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8" y="1635750"/>
            <a:ext cx="525678" cy="642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274" y="1787662"/>
            <a:ext cx="2474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HARVARD </a:t>
            </a:r>
            <a:r>
              <a:rPr lang="en-US" sz="1600" b="1" dirty="0" smtClean="0">
                <a:latin typeface="Arial Narrow" pitchFamily="34" charset="0"/>
                <a:cs typeface="Arial" pitchFamily="34" charset="0"/>
              </a:rPr>
              <a:t>BUSINESS</a:t>
            </a:r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 SCHOOL</a:t>
            </a:r>
            <a:endParaRPr lang="en-US" sz="14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266" y="4925252"/>
            <a:ext cx="1340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Michael Porter</a:t>
            </a:r>
            <a:endParaRPr lang="en-US" sz="1600" b="1" i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6911" y="2996952"/>
            <a:ext cx="64807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Two definitions of clusters: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descriptive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(classical):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“a geographically proximate group of interconnected companies, suppliers, service providers and associated institutions in a particular field linked by externalities of various types” </a:t>
            </a:r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[Porter 2003, p.562]. </a:t>
            </a:r>
            <a:endParaRPr lang="en-US" sz="1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en-US" sz="1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conceptual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a holistic model of relationship between geographical proximity  and industrial competitiveness, which generates localized externalities through coexistence of competition and collaboration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[Porter 1990, Porter 1998, Ketels 2013]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588" y="205772"/>
            <a:ext cx="8822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Modern cluster  literature, stemming from  Porter’s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ideas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Delgado, Stern, Ketels,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Lindqvist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Sölvell, others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),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treats regional clusters as 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ecosystems able to generate continual  innovation 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(‘competitiveness  upgrading’</a:t>
            </a:r>
            <a:r>
              <a:rPr lang="en-US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thus making a difference with other kinds of agglomerations and networks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23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Regional innovation clusters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RICs)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are  sophisticated  and  super-dynamic  systems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  may  be  described  in  three  dimensions:</a:t>
            </a:r>
            <a:r>
              <a:rPr lang="ru-RU" sz="2400" b="1" dirty="0" smtClean="0">
                <a:latin typeface="+mn-lt"/>
              </a:rPr>
              <a:t> </a:t>
            </a:r>
            <a:endParaRPr lang="ru-RU" sz="2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095" y="1340768"/>
            <a:ext cx="863627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special  class  of  agglomerations   </a:t>
            </a:r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(groups  of  co-located 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</a:t>
            </a:r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related  companies)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that  serve as new  building  blocks  of  today’s  industrial structure  and  as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specialized regional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(localized) nodes of  GVCs that run across the world</a:t>
            </a:r>
          </a:p>
          <a:p>
            <a:pPr marL="457200" lvl="0" indent="-457200">
              <a:buAutoNum type="arabicPeriod"/>
            </a:pPr>
            <a:endParaRPr lang="en-US" sz="2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lvl="0" indent="-457200"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</a:t>
            </a:r>
            <a:r>
              <a:rPr lang="en-US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special  </a:t>
            </a:r>
            <a:r>
              <a:rPr 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class  </a:t>
            </a:r>
            <a:r>
              <a:rPr lang="en-US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networks  </a:t>
            </a:r>
            <a:r>
              <a:rPr lang="en-US" sz="2000" dirty="0" smtClean="0">
                <a:latin typeface="+mj-lt"/>
              </a:rPr>
              <a:t>which  function  as  TH-based innovation ecosystems and generate unique synergy  effects of continual innovation </a:t>
            </a:r>
          </a:p>
          <a:p>
            <a:pPr lvl="0">
              <a:spcBef>
                <a:spcPts val="600"/>
              </a:spcBef>
            </a:pPr>
            <a:endParaRPr lang="ru-RU" sz="2200" dirty="0" smtClean="0">
              <a:latin typeface="+mj-lt"/>
            </a:endParaRPr>
          </a:p>
          <a:p>
            <a:pPr marL="457200" lvl="0" indent="-457200">
              <a:spcBef>
                <a:spcPts val="1200"/>
              </a:spcBef>
              <a:buAutoNum type="arabicPeriod" startAt="2"/>
            </a:pPr>
            <a:r>
              <a:rPr lang="en-US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special  </a:t>
            </a:r>
            <a:r>
              <a:rPr 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class  </a:t>
            </a:r>
            <a:r>
              <a:rPr lang="en-US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 </a:t>
            </a:r>
            <a:r>
              <a:rPr 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economic  projects  </a:t>
            </a:r>
            <a:r>
              <a:rPr lang="ru-RU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cluster  initiatives</a:t>
            </a:r>
            <a:r>
              <a:rPr lang="ru-RU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ru-RU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based  on ‘relationship’  contracts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 led  by  a  TH-type cluster  organization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594928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j-lt"/>
              </a:rPr>
              <a:t>Authors’  generalization</a:t>
            </a:r>
            <a:r>
              <a:rPr lang="ru-RU" sz="1400" i="1" dirty="0" smtClean="0">
                <a:latin typeface="+mj-lt"/>
              </a:rPr>
              <a:t> </a:t>
            </a:r>
            <a:r>
              <a:rPr lang="en-US" sz="1400" i="1" dirty="0" smtClean="0">
                <a:latin typeface="+mj-lt"/>
              </a:rPr>
              <a:t> of   cluster  literature </a:t>
            </a:r>
            <a:r>
              <a:rPr lang="ru-RU" sz="1400" i="1" dirty="0" smtClean="0">
                <a:latin typeface="+mj-lt"/>
              </a:rPr>
              <a:t>:</a:t>
            </a:r>
            <a:r>
              <a:rPr lang="en-US" sz="1400" i="1" dirty="0" smtClean="0">
                <a:latin typeface="+mj-lt"/>
              </a:rPr>
              <a:t>  </a:t>
            </a:r>
          </a:p>
          <a:p>
            <a:r>
              <a:rPr lang="en-US" sz="1400" i="1" dirty="0" smtClean="0">
                <a:latin typeface="+mj-lt"/>
              </a:rPr>
              <a:t>Sölvell  2009,  Porter &amp; Ketels  2009,  </a:t>
            </a:r>
            <a:r>
              <a:rPr lang="en-US" sz="1400" i="1" dirty="0" err="1" smtClean="0">
                <a:latin typeface="+mj-lt"/>
              </a:rPr>
              <a:t>etc</a:t>
            </a:r>
            <a:endParaRPr lang="ru-RU" sz="1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06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420498" y="317681"/>
            <a:ext cx="8543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dynamism of modern  RICs  as production systems</a:t>
            </a:r>
            <a:endParaRPr lang="en-US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48678"/>
            <a:ext cx="8021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If and when becoming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specialized node of GVC,  clusters enjoy a mobile  combination of local and global  resource flows (‘glocality’)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4583271" y="6240539"/>
            <a:ext cx="43056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1" dirty="0"/>
              <a:t>Source</a:t>
            </a:r>
            <a:r>
              <a:rPr lang="ru-RU" sz="1400" i="1" dirty="0"/>
              <a:t>:</a:t>
            </a:r>
            <a:r>
              <a:rPr lang="ru-RU" sz="1400" b="1" dirty="0"/>
              <a:t> </a:t>
            </a:r>
            <a:r>
              <a:rPr lang="en-US" sz="1400" dirty="0" err="1"/>
              <a:t>Solvell</a:t>
            </a:r>
            <a:r>
              <a:rPr lang="ru-RU" sz="1400" dirty="0"/>
              <a:t>, </a:t>
            </a:r>
            <a:r>
              <a:rPr lang="en-US" sz="1400" dirty="0" err="1"/>
              <a:t>Lindqvist</a:t>
            </a:r>
            <a:r>
              <a:rPr lang="ru-RU" sz="1400" dirty="0"/>
              <a:t>, </a:t>
            </a:r>
            <a:r>
              <a:rPr lang="en-US" sz="1400" dirty="0"/>
              <a:t>Ketels</a:t>
            </a:r>
            <a:r>
              <a:rPr lang="ru-RU" sz="1400" dirty="0"/>
              <a:t> </a:t>
            </a:r>
            <a:r>
              <a:rPr lang="en-US" sz="1400" dirty="0" smtClean="0"/>
              <a:t> </a:t>
            </a:r>
            <a:r>
              <a:rPr lang="ru-RU" sz="1400" dirty="0" smtClean="0"/>
              <a:t>2003</a:t>
            </a:r>
            <a:r>
              <a:rPr lang="en-US" sz="1400" dirty="0"/>
              <a:t>, </a:t>
            </a:r>
            <a:r>
              <a:rPr lang="en-US" sz="1400" dirty="0" err="1"/>
              <a:t>Malmberg</a:t>
            </a:r>
            <a:r>
              <a:rPr lang="en-US" sz="1400" dirty="0"/>
              <a:t> 2003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679561" y="2483281"/>
            <a:ext cx="198042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–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global mobility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endParaRPr lang="ru-RU" i="1" dirty="0">
              <a:latin typeface="Arial Narrow" pitchFamily="34" charset="0"/>
            </a:endParaRPr>
          </a:p>
          <a:p>
            <a:pPr>
              <a:defRPr/>
            </a:pPr>
            <a:endParaRPr lang="ru-RU" i="1" dirty="0">
              <a:latin typeface="Arial Narrow" pitchFamily="34" charset="0"/>
            </a:endParaRPr>
          </a:p>
          <a:p>
            <a:pPr>
              <a:defRPr/>
            </a:pPr>
            <a:r>
              <a:rPr lang="en-US" sz="2000" b="1" dirty="0">
                <a:latin typeface="Arial Narrow" pitchFamily="34" charset="0"/>
              </a:rPr>
              <a:t>II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–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mixed mobility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361950" indent="-361950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– local  business environment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711" y="5373216"/>
            <a:ext cx="89157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lets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cluster participants to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upgrade their resources in a mutually reinforcing manner, which continually enhances their dynamics and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productivity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6" y="1859251"/>
            <a:ext cx="6210405" cy="304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TextBox 20"/>
          <p:cNvSpPr txBox="1">
            <a:spLocks noChangeArrowheads="1"/>
          </p:cNvSpPr>
          <p:nvPr/>
        </p:nvSpPr>
        <p:spPr bwMode="auto">
          <a:xfrm>
            <a:off x="137091" y="4941168"/>
            <a:ext cx="8912225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collaborative  partners of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various  profile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form  ‘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cluster  ecosystem’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(</a:t>
            </a: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TCI, 2013).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self-governance through 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institutions  for  collaboration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 (cluster  managers)  under cluster project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collaboration  of  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Triple  Helix </a:t>
            </a: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actors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forms 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ritical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mass  for innovative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synergy effects</a:t>
            </a:r>
            <a:endParaRPr lang="ru-RU" i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8197" name="TextBox 75"/>
          <p:cNvSpPr txBox="1">
            <a:spLocks noChangeArrowheads="1"/>
          </p:cNvSpPr>
          <p:nvPr/>
        </p:nvSpPr>
        <p:spPr bwMode="auto">
          <a:xfrm>
            <a:off x="479642" y="193684"/>
            <a:ext cx="8291266" cy="4770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RIC  as a specific ecosystem among  various kinds of networks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 flipH="1">
            <a:off x="683568" y="4244074"/>
            <a:ext cx="542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400" i="1" dirty="0" smtClean="0">
                <a:solidFill>
                  <a:srgbClr val="FFFFFF"/>
                </a:solidFill>
              </a:rPr>
              <a:t>Adapted  from: </a:t>
            </a:r>
            <a:r>
              <a:rPr lang="ru-RU" sz="1400" i="1" dirty="0" smtClean="0">
                <a:solidFill>
                  <a:srgbClr val="FFFFFF"/>
                </a:solidFill>
              </a:rPr>
              <a:t> </a:t>
            </a:r>
            <a:r>
              <a:rPr lang="en-US" sz="1400" i="1" dirty="0" smtClean="0">
                <a:solidFill>
                  <a:srgbClr val="FFFFFF"/>
                </a:solidFill>
              </a:rPr>
              <a:t>Anderson  et </a:t>
            </a:r>
            <a:r>
              <a:rPr lang="en-US" sz="1400" i="1" dirty="0">
                <a:solidFill>
                  <a:srgbClr val="FFFFFF"/>
                </a:solidFill>
              </a:rPr>
              <a:t>al. The Cluster </a:t>
            </a:r>
            <a:r>
              <a:rPr lang="en-US" sz="1400" i="1" dirty="0" smtClean="0">
                <a:solidFill>
                  <a:srgbClr val="FFFFFF"/>
                </a:solidFill>
              </a:rPr>
              <a:t> Policies  Whitebook</a:t>
            </a:r>
            <a:r>
              <a:rPr lang="en-US" sz="1400" i="1" dirty="0">
                <a:solidFill>
                  <a:srgbClr val="FFFFFF"/>
                </a:solidFill>
              </a:rPr>
              <a:t>, </a:t>
            </a:r>
            <a:r>
              <a:rPr lang="en-US" sz="1400" i="1" dirty="0" smtClean="0">
                <a:solidFill>
                  <a:srgbClr val="FFFFFF"/>
                </a:solidFill>
              </a:rPr>
              <a:t> 2004</a:t>
            </a:r>
            <a:endParaRPr lang="ru-RU" i="1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3" y="876542"/>
            <a:ext cx="8487187" cy="334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496" y="190380"/>
            <a:ext cx="8423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Not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networks  treated as clusters in national cluster programs are real RICs that can generate innovation synergy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6133945"/>
            <a:ext cx="871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rgbClr val="FFFFFF"/>
                </a:solidFill>
                <a:latin typeface="Arial Narrow"/>
              </a:rPr>
              <a:t>Authors’  generalization</a:t>
            </a:r>
            <a:r>
              <a:rPr lang="ru-RU" sz="1400" i="1" dirty="0" smtClean="0">
                <a:solidFill>
                  <a:srgbClr val="FFFFFF"/>
                </a:solidFill>
                <a:latin typeface="Arial Narrow"/>
              </a:rPr>
              <a:t>:  </a:t>
            </a:r>
            <a:r>
              <a:rPr lang="en-US" sz="1400" dirty="0" smtClean="0">
                <a:solidFill>
                  <a:srgbClr val="FFFFFF"/>
                </a:solidFill>
                <a:latin typeface="Arial Narrow"/>
              </a:rPr>
              <a:t>OECD</a:t>
            </a:r>
            <a:r>
              <a:rPr lang="en-US" sz="1400" dirty="0">
                <a:solidFill>
                  <a:srgbClr val="FFFFFF"/>
                </a:solidFill>
                <a:latin typeface="Arial Narrow"/>
              </a:rPr>
              <a:t>, 2007, </a:t>
            </a:r>
            <a:r>
              <a:rPr lang="en-US" sz="1400" dirty="0" smtClean="0">
                <a:solidFill>
                  <a:srgbClr val="FFFFFF"/>
                </a:solidFill>
                <a:latin typeface="Arial Narrow"/>
              </a:rPr>
              <a:t>2009; VINNOVA, 2010; DASTI, 2011;</a:t>
            </a:r>
            <a:r>
              <a:rPr lang="en-US" sz="1400" dirty="0">
                <a:solidFill>
                  <a:srgbClr val="FFFFFF"/>
                </a:solidFill>
                <a:latin typeface="Arial Narrow"/>
              </a:rPr>
              <a:t> Porter &amp; Ketels, </a:t>
            </a:r>
            <a:r>
              <a:rPr lang="en-US" sz="1400" dirty="0" smtClean="0">
                <a:solidFill>
                  <a:srgbClr val="FFFFFF"/>
                </a:solidFill>
                <a:latin typeface="Arial Narrow"/>
              </a:rPr>
              <a:t>2009; </a:t>
            </a:r>
            <a:r>
              <a:rPr lang="en-US" sz="1400" dirty="0" err="1" smtClean="0">
                <a:solidFill>
                  <a:srgbClr val="FFFFFF"/>
                </a:solidFill>
                <a:latin typeface="Arial Narrow"/>
              </a:rPr>
              <a:t>Ganne</a:t>
            </a:r>
            <a:r>
              <a:rPr lang="en-US" sz="1400" dirty="0" smtClean="0">
                <a:solidFill>
                  <a:srgbClr val="FFFFFF"/>
                </a:solidFill>
                <a:latin typeface="Arial Narrow"/>
              </a:rPr>
              <a:t> &amp; </a:t>
            </a:r>
            <a:r>
              <a:rPr lang="en-US" sz="1400" dirty="0" err="1" smtClean="0">
                <a:solidFill>
                  <a:srgbClr val="FFFFFF"/>
                </a:solidFill>
                <a:latin typeface="Arial Narrow"/>
              </a:rPr>
              <a:t>Lecler</a:t>
            </a:r>
            <a:r>
              <a:rPr lang="en-US" sz="1400" dirty="0" smtClean="0">
                <a:solidFill>
                  <a:srgbClr val="FFFFFF"/>
                </a:solidFill>
                <a:latin typeface="Arial Narrow"/>
              </a:rPr>
              <a:t>, 2009</a:t>
            </a:r>
            <a:endParaRPr lang="ru-RU" sz="1400" i="1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00" y="1700808"/>
            <a:ext cx="7986423" cy="41437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05273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accent1"/>
                </a:solidFill>
                <a:latin typeface="Arial Narrow"/>
              </a:rPr>
              <a:t>Three patterns of cluster-like </a:t>
            </a:r>
            <a:r>
              <a:rPr lang="en-US" sz="2300" b="1" dirty="0" smtClean="0">
                <a:solidFill>
                  <a:schemeClr val="accent1"/>
                </a:solidFill>
                <a:latin typeface="Arial Narrow"/>
              </a:rPr>
              <a:t> networks  in world </a:t>
            </a:r>
            <a:r>
              <a:rPr lang="en-US" sz="2300" b="1" dirty="0">
                <a:solidFill>
                  <a:schemeClr val="accent1"/>
                </a:solidFill>
                <a:latin typeface="Arial Narrow"/>
              </a:rPr>
              <a:t>practice </a:t>
            </a:r>
            <a:endParaRPr lang="ru-RU" sz="23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413&quot;/&gt;&lt;/object&gt;&lt;object type=&quot;3&quot; unique_id=&quot;10004&quot;&gt;&lt;property id=&quot;20148&quot; value=&quot;5&quot;/&gt;&lt;property id=&quot;20300&quot; value=&quot;Slide 2&quot;/&gt;&lt;property id=&quot;20307&quot; value=&quot;419&quot;/&gt;&lt;/object&gt;&lt;object type=&quot;3&quot; unique_id=&quot;10005&quot;&gt;&lt;property id=&quot;20148&quot; value=&quot;5&quot;/&gt;&lt;property id=&quot;20300&quot; value=&quot;Slide 3&quot;/&gt;&lt;property id=&quot;20307&quot; value=&quot;428&quot;/&gt;&lt;/object&gt;&lt;object type=&quot;3&quot; unique_id=&quot;10006&quot;&gt;&lt;property id=&quot;20148&quot; value=&quot;5&quot;/&gt;&lt;property id=&quot;20300&quot; value=&quot;Slide 4&quot;/&gt;&lt;property id=&quot;20307&quot; value=&quot;435&quot;/&gt;&lt;/object&gt;&lt;object type=&quot;3&quot; unique_id=&quot;10007&quot;&gt;&lt;property id=&quot;20148&quot; value=&quot;5&quot;/&gt;&lt;property id=&quot;20300&quot; value=&quot;Slide 5&quot;/&gt;&lt;property id=&quot;20307&quot; value=&quot;434&quot;/&gt;&lt;/object&gt;&lt;object type=&quot;3&quot; unique_id=&quot;10008&quot;&gt;&lt;property id=&quot;20148&quot; value=&quot;5&quot;/&gt;&lt;property id=&quot;20300&quot; value=&quot;Slide 6&quot;/&gt;&lt;property id=&quot;20307&quot; value=&quot;418&quot;/&gt;&lt;/object&gt;&lt;object type=&quot;3&quot; unique_id=&quot;10009&quot;&gt;&lt;property id=&quot;20148&quot; value=&quot;5&quot;/&gt;&lt;property id=&quot;20300&quot; value=&quot;Slide 7&quot;/&gt;&lt;property id=&quot;20307&quot; value=&quot;421&quot;/&gt;&lt;/object&gt;&lt;object type=&quot;3&quot; unique_id=&quot;10010&quot;&gt;&lt;property id=&quot;20148&quot; value=&quot;5&quot;/&gt;&lt;property id=&quot;20300&quot; value=&quot;Slide 8 - &amp;quot;Хорошая новость:  &amp;#x0D;&amp;#x0A;глобализация  (и глобальная рецессия) открывает неожиданные  возможности для рывка&amp;quot;&quot;/&gt;&lt;property id=&quot;20307&quot; value=&quot;398&quot;/&gt;&lt;/object&gt;&lt;object type=&quot;3&quot; unique_id=&quot;10011&quot;&gt;&lt;property id=&quot;20148&quot; value=&quot;5&quot;/&gt;&lt;property id=&quot;20300&quot; value=&quot;Slide 9&quot;/&gt;&lt;property id=&quot;20307&quot; value=&quot;436&quot;/&gt;&lt;/object&gt;&lt;/object&gt;&lt;object type=&quot;8&quot; unique_id=&quot;1002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Шаблон оформления «Пульсация»">
  <a:themeElements>
    <a:clrScheme name="Шаблон оформления «Пульсация»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Другая 1">
      <a:majorFont>
        <a:latin typeface="Georgi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Пульсация»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Пульсация»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Пульсация»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Шаблон оформления «Пульсация»">
  <a:themeElements>
    <a:clrScheme name="Шаблон оформления «Пульсация»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Другая 1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 оформления «Пульсация»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Пульсация»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Пульсация»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Шаблон оформления «Пульсация»">
  <a:themeElements>
    <a:clrScheme name="Шаблон оформления «Пульсация»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Другая 1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 оформления «Пульсация»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Пульсация»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Пульсация»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Шаблон оформления «Пульсация»">
  <a:themeElements>
    <a:clrScheme name="Шаблон оформления «Пульсация»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Другая 1">
      <a:majorFont>
        <a:latin typeface="Georgi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Пульсация»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Пульсация»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Пульсация»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Шаблон оформления «Пульсация»">
  <a:themeElements>
    <a:clrScheme name="Шаблон оформления «Пульсация»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Другая 1">
      <a:majorFont>
        <a:latin typeface="Georgi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Пульсация»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Пульсация»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Пульсация»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53367</TotalTime>
  <Words>2160</Words>
  <Application>Microsoft Office PowerPoint</Application>
  <PresentationFormat>Экран (4:3)</PresentationFormat>
  <Paragraphs>238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Шаблон оформления «Пульсация»</vt:lpstr>
      <vt:lpstr>3_Шаблон оформления «Пульсация»</vt:lpstr>
      <vt:lpstr>4_Шаблон оформления «Пульсация»</vt:lpstr>
      <vt:lpstr>9_Шаблон оформления «Пульсация»</vt:lpstr>
      <vt:lpstr>11_Шаблон оформления «Пульсация»</vt:lpstr>
      <vt:lpstr> Studying and Building Innovation Clusters: an Economic Growth Dimension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IBM</dc:creator>
  <cp:lastModifiedBy>Smorodinskaya</cp:lastModifiedBy>
  <cp:revision>1371</cp:revision>
  <dcterms:created xsi:type="dcterms:W3CDTF">2009-12-05T05:43:42Z</dcterms:created>
  <dcterms:modified xsi:type="dcterms:W3CDTF">2014-09-22T01:56:30Z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TC010690581049</vt:lpwstr>
  </property>
</Properties>
</file>